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8B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744"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48B691-0728-4566-B3E9-888A40C9D4E8}" type="datetimeFigureOut">
              <a:rPr lang="en-US" smtClean="0"/>
              <a:t>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7598793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B691-0728-4566-B3E9-888A40C9D4E8}" type="datetimeFigureOut">
              <a:rPr lang="en-US" smtClean="0"/>
              <a:t>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1012263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B691-0728-4566-B3E9-888A40C9D4E8}" type="datetimeFigureOut">
              <a:rPr lang="en-US" smtClean="0"/>
              <a:t>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766924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B691-0728-4566-B3E9-888A40C9D4E8}" type="datetimeFigureOut">
              <a:rPr lang="en-US" smtClean="0"/>
              <a:t>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18832431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8B691-0728-4566-B3E9-888A40C9D4E8}" type="datetimeFigureOut">
              <a:rPr lang="en-US" smtClean="0"/>
              <a:t>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19500070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48B691-0728-4566-B3E9-888A40C9D4E8}" type="datetimeFigureOut">
              <a:rPr lang="en-US" smtClean="0"/>
              <a:t>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3142184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48B691-0728-4566-B3E9-888A40C9D4E8}" type="datetimeFigureOut">
              <a:rPr lang="en-US" smtClean="0"/>
              <a:t>9/12/2021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2505961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48B691-0728-4566-B3E9-888A40C9D4E8}" type="datetimeFigureOut">
              <a:rPr lang="en-US" smtClean="0"/>
              <a:t>9/12/2021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1428747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8B691-0728-4566-B3E9-888A40C9D4E8}" type="datetimeFigureOut">
              <a:rPr lang="en-US" smtClean="0"/>
              <a:t>9/12/2021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213160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B691-0728-4566-B3E9-888A40C9D4E8}" type="datetimeFigureOut">
              <a:rPr lang="en-US" smtClean="0"/>
              <a:t>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4006263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B691-0728-4566-B3E9-888A40C9D4E8}" type="datetimeFigureOut">
              <a:rPr lang="en-US" smtClean="0"/>
              <a:t>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58934-BADB-402F-BCD0-4F5788C1FE33}" type="slidenum">
              <a:rPr lang="en-US" smtClean="0"/>
              <a:t>‹#›</a:t>
            </a:fld>
            <a:endParaRPr lang="en-US"/>
          </a:p>
        </p:txBody>
      </p:sp>
    </p:spTree>
    <p:extLst>
      <p:ext uri="{BB962C8B-B14F-4D97-AF65-F5344CB8AC3E}">
        <p14:creationId xmlns:p14="http://schemas.microsoft.com/office/powerpoint/2010/main" val="317829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648B691-0728-4566-B3E9-888A40C9D4E8}" type="datetimeFigureOut">
              <a:rPr lang="en-US" smtClean="0"/>
              <a:t>9/12/2021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B458934-BADB-402F-BCD0-4F5788C1FE33}" type="slidenum">
              <a:rPr lang="en-US" smtClean="0"/>
              <a:t>‹#›</a:t>
            </a:fld>
            <a:endParaRPr lang="en-US"/>
          </a:p>
        </p:txBody>
      </p:sp>
    </p:spTree>
    <p:extLst>
      <p:ext uri="{BB962C8B-B14F-4D97-AF65-F5344CB8AC3E}">
        <p14:creationId xmlns:p14="http://schemas.microsoft.com/office/powerpoint/2010/main" val="253419737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200150"/>
            <a:ext cx="8534400" cy="1500188"/>
          </a:xfrm>
        </p:spPr>
        <p:txBody>
          <a:bodyPr>
            <a:noAutofit/>
          </a:bodyPr>
          <a:lstStyle/>
          <a:p>
            <a:r>
              <a:rPr lang="en-US" sz="6600" b="1" dirty="0" smtClean="0">
                <a:solidFill>
                  <a:srgbClr val="FF0000"/>
                </a:solidFill>
                <a:latin typeface="UVN Phuong Tay" pitchFamily="82" charset="0"/>
                <a:cs typeface="Times New Roman" pitchFamily="18" charset="0"/>
              </a:rPr>
              <a:t>LUYỆN TẬP</a:t>
            </a:r>
            <a:br>
              <a:rPr lang="en-US" sz="6600" b="1" dirty="0" smtClean="0">
                <a:solidFill>
                  <a:srgbClr val="FF0000"/>
                </a:solidFill>
                <a:latin typeface="UVN Phuong Tay" pitchFamily="82" charset="0"/>
                <a:cs typeface="Times New Roman" pitchFamily="18" charset="0"/>
              </a:rPr>
            </a:br>
            <a:r>
              <a:rPr lang="en-US" sz="6600" b="1" dirty="0" smtClean="0">
                <a:solidFill>
                  <a:srgbClr val="FF0000"/>
                </a:solidFill>
                <a:latin typeface="UVN Phuong Tay" pitchFamily="82" charset="0"/>
                <a:cs typeface="Times New Roman" pitchFamily="18" charset="0"/>
              </a:rPr>
              <a:t>TẠO LẬP VĂN BẢN</a:t>
            </a:r>
            <a:endParaRPr lang="en-US" sz="6600" b="1" dirty="0">
              <a:solidFill>
                <a:srgbClr val="FF0000"/>
              </a:solidFill>
              <a:latin typeface="UVN Phuong Tay" pitchFamily="82" charset="0"/>
              <a:cs typeface="Times New Roman" pitchFamily="18" charset="0"/>
            </a:endParaRPr>
          </a:p>
        </p:txBody>
      </p:sp>
    </p:spTree>
    <p:extLst>
      <p:ext uri="{BB962C8B-B14F-4D97-AF65-F5344CB8AC3E}">
        <p14:creationId xmlns:p14="http://schemas.microsoft.com/office/powerpoint/2010/main" val="333312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30382" y="1205104"/>
            <a:ext cx="7315200" cy="1938992"/>
          </a:xfrm>
          <a:prstGeom prst="rect">
            <a:avLst/>
          </a:prstGeom>
          <a:noFill/>
        </p:spPr>
        <p:txBody>
          <a:bodyPr wrap="square" rtlCol="0">
            <a:spAutoFit/>
          </a:bodyPr>
          <a:lstStyle/>
          <a:p>
            <a:pPr algn="ctr"/>
            <a:r>
              <a:rPr lang="en-US" sz="6000" b="1" dirty="0" smtClean="0">
                <a:solidFill>
                  <a:srgbClr val="FFFF00"/>
                </a:solidFill>
                <a:latin typeface="Times New Roman" pitchFamily="18" charset="0"/>
                <a:cs typeface="Times New Roman" pitchFamily="18" charset="0"/>
              </a:rPr>
              <a:t>CHÀO TẠM BIỆT TẤT CẢ CÁC EM</a:t>
            </a:r>
            <a:endParaRPr lang="en-US" sz="60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22743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54899" y="685800"/>
            <a:ext cx="8077200" cy="615553"/>
          </a:xfrm>
          <a:prstGeom prst="rect">
            <a:avLst/>
          </a:prstGeom>
          <a:noFill/>
        </p:spPr>
        <p:txBody>
          <a:bodyPr wrap="square" rtlCol="0">
            <a:spAutoFit/>
          </a:bodyPr>
          <a:lstStyle/>
          <a:p>
            <a:r>
              <a:rPr lang="en-US" sz="3400" b="1" dirty="0" smtClean="0">
                <a:latin typeface="Times New Roman" pitchFamily="18" charset="0"/>
                <a:cs typeface="Times New Roman" pitchFamily="18" charset="0"/>
              </a:rPr>
              <a:t>I. CHUẨN BỊ Ở NHÀ</a:t>
            </a:r>
            <a:endParaRPr lang="en-US" sz="3400" b="1" dirty="0">
              <a:latin typeface="Times New Roman" pitchFamily="18" charset="0"/>
              <a:cs typeface="Times New Roman" pitchFamily="18" charset="0"/>
            </a:endParaRPr>
          </a:p>
        </p:txBody>
      </p:sp>
      <p:sp>
        <p:nvSpPr>
          <p:cNvPr id="6" name="TextBox 5"/>
          <p:cNvSpPr txBox="1"/>
          <p:nvPr/>
        </p:nvSpPr>
        <p:spPr>
          <a:xfrm>
            <a:off x="1354899" y="1428750"/>
            <a:ext cx="7772400" cy="2015936"/>
          </a:xfrm>
          <a:prstGeom prst="rect">
            <a:avLst/>
          </a:prstGeom>
          <a:noFill/>
        </p:spPr>
        <p:txBody>
          <a:bodyPr wrap="square" rtlCol="0">
            <a:spAutoFit/>
          </a:bodyPr>
          <a:lstStyle/>
          <a:p>
            <a:r>
              <a:rPr lang="en-US" sz="2500" i="1" dirty="0" smtClean="0">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Học</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sinh</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chuẩn</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bị</a:t>
            </a:r>
            <a:r>
              <a:rPr lang="en-US" sz="2500" b="1" i="1" dirty="0" smtClean="0">
                <a:solidFill>
                  <a:srgbClr val="FFFF00"/>
                </a:solidFill>
                <a:latin typeface="Times New Roman" pitchFamily="18" charset="0"/>
                <a:cs typeface="Times New Roman" pitchFamily="18" charset="0"/>
              </a:rPr>
              <a:t> ở </a:t>
            </a:r>
            <a:r>
              <a:rPr lang="en-US" sz="2500" b="1" i="1" dirty="0" err="1" smtClean="0">
                <a:solidFill>
                  <a:srgbClr val="FFFF00"/>
                </a:solidFill>
                <a:latin typeface="Times New Roman" pitchFamily="18" charset="0"/>
                <a:cs typeface="Times New Roman" pitchFamily="18" charset="0"/>
              </a:rPr>
              <a:t>nhà</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theo</a:t>
            </a:r>
            <a:r>
              <a:rPr lang="en-US" sz="2500" b="1" i="1" dirty="0" smtClean="0">
                <a:solidFill>
                  <a:srgbClr val="FFFF00"/>
                </a:solidFill>
                <a:latin typeface="Times New Roman" pitchFamily="18" charset="0"/>
                <a:cs typeface="Times New Roman" pitchFamily="18" charset="0"/>
              </a:rPr>
              <a:t> 4 </a:t>
            </a:r>
            <a:r>
              <a:rPr lang="en-US" sz="2500" b="1" i="1" dirty="0" err="1" smtClean="0">
                <a:solidFill>
                  <a:srgbClr val="FFFF00"/>
                </a:solidFill>
                <a:latin typeface="Times New Roman" pitchFamily="18" charset="0"/>
                <a:cs typeface="Times New Roman" pitchFamily="18" charset="0"/>
              </a:rPr>
              <a:t>bước</a:t>
            </a:r>
            <a:r>
              <a:rPr lang="en-US" sz="2500" b="1" i="1" dirty="0" smtClean="0">
                <a:solidFill>
                  <a:srgbClr val="FFFF00"/>
                </a:solidFill>
                <a:latin typeface="Times New Roman" pitchFamily="18" charset="0"/>
                <a:cs typeface="Times New Roman" pitchFamily="18" charset="0"/>
              </a:rPr>
              <a:t>:</a:t>
            </a:r>
          </a:p>
          <a:p>
            <a:r>
              <a:rPr lang="en-US" sz="2500" b="1" i="1" dirty="0">
                <a:solidFill>
                  <a:srgbClr val="FFFF00"/>
                </a:solidFill>
                <a:latin typeface="Times New Roman" pitchFamily="18" charset="0"/>
                <a:cs typeface="Times New Roman" pitchFamily="18" charset="0"/>
              </a:rPr>
              <a:t> </a:t>
            </a:r>
            <a:r>
              <a:rPr lang="en-US" sz="2500" b="1" i="1" dirty="0" smtClean="0">
                <a:solidFill>
                  <a:srgbClr val="FFFF00"/>
                </a:solidFill>
                <a:latin typeface="Times New Roman" pitchFamily="18" charset="0"/>
                <a:cs typeface="Times New Roman" pitchFamily="18" charset="0"/>
              </a:rPr>
              <a:t>+</a:t>
            </a:r>
            <a:r>
              <a:rPr lang="en-US" sz="2500" b="1" i="1" dirty="0" err="1" smtClean="0">
                <a:solidFill>
                  <a:srgbClr val="FFFF00"/>
                </a:solidFill>
                <a:latin typeface="Times New Roman" pitchFamily="18" charset="0"/>
                <a:cs typeface="Times New Roman" pitchFamily="18" charset="0"/>
              </a:rPr>
              <a:t>Tìm</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hiểu</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đề</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và</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tìm</a:t>
            </a:r>
            <a:r>
              <a:rPr lang="en-US" sz="2500" b="1" i="1" dirty="0" smtClean="0">
                <a:solidFill>
                  <a:srgbClr val="FFFF00"/>
                </a:solidFill>
                <a:latin typeface="Times New Roman" pitchFamily="18" charset="0"/>
                <a:cs typeface="Times New Roman" pitchFamily="18" charset="0"/>
              </a:rPr>
              <a:t> ý</a:t>
            </a:r>
          </a:p>
          <a:p>
            <a:r>
              <a:rPr lang="en-US" sz="2500" b="1" i="1" dirty="0">
                <a:solidFill>
                  <a:srgbClr val="FFFF00"/>
                </a:solidFill>
                <a:latin typeface="Times New Roman" pitchFamily="18" charset="0"/>
                <a:cs typeface="Times New Roman" pitchFamily="18" charset="0"/>
              </a:rPr>
              <a:t> </a:t>
            </a:r>
            <a:r>
              <a:rPr lang="en-US" sz="2500" b="1" i="1" dirty="0" smtClean="0">
                <a:solidFill>
                  <a:srgbClr val="FFFF00"/>
                </a:solidFill>
                <a:latin typeface="Times New Roman" pitchFamily="18" charset="0"/>
                <a:cs typeface="Times New Roman" pitchFamily="18" charset="0"/>
              </a:rPr>
              <a:t>+</a:t>
            </a:r>
            <a:r>
              <a:rPr lang="en-US" sz="2500" b="1" i="1" dirty="0" err="1" smtClean="0">
                <a:solidFill>
                  <a:srgbClr val="FFFF00"/>
                </a:solidFill>
                <a:latin typeface="Times New Roman" pitchFamily="18" charset="0"/>
                <a:cs typeface="Times New Roman" pitchFamily="18" charset="0"/>
              </a:rPr>
              <a:t>Lập</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dàn</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bài</a:t>
            </a:r>
            <a:endParaRPr lang="en-US" sz="2500" b="1" i="1" dirty="0" smtClean="0">
              <a:solidFill>
                <a:srgbClr val="FFFF00"/>
              </a:solidFill>
              <a:latin typeface="Times New Roman" pitchFamily="18" charset="0"/>
              <a:cs typeface="Times New Roman" pitchFamily="18" charset="0"/>
            </a:endParaRPr>
          </a:p>
          <a:p>
            <a:r>
              <a:rPr lang="en-US" sz="2500" b="1" i="1" dirty="0">
                <a:solidFill>
                  <a:srgbClr val="FFFF00"/>
                </a:solidFill>
                <a:latin typeface="Times New Roman" pitchFamily="18" charset="0"/>
                <a:cs typeface="Times New Roman" pitchFamily="18" charset="0"/>
              </a:rPr>
              <a:t> </a:t>
            </a:r>
            <a:r>
              <a:rPr lang="en-US" sz="2500" b="1" i="1" dirty="0" smtClean="0">
                <a:solidFill>
                  <a:srgbClr val="FFFF00"/>
                </a:solidFill>
                <a:latin typeface="Times New Roman" pitchFamily="18" charset="0"/>
                <a:cs typeface="Times New Roman" pitchFamily="18" charset="0"/>
              </a:rPr>
              <a:t>+</a:t>
            </a:r>
            <a:r>
              <a:rPr lang="en-US" sz="2500" b="1" i="1" dirty="0" err="1" smtClean="0">
                <a:solidFill>
                  <a:srgbClr val="FFFF00"/>
                </a:solidFill>
                <a:latin typeface="Times New Roman" pitchFamily="18" charset="0"/>
                <a:cs typeface="Times New Roman" pitchFamily="18" charset="0"/>
              </a:rPr>
              <a:t>Viết</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bài</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Viết</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đoạn</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mở</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bài</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và</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kết</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bài</a:t>
            </a:r>
            <a:r>
              <a:rPr lang="en-US" sz="2500" b="1" i="1" dirty="0" smtClean="0">
                <a:solidFill>
                  <a:srgbClr val="FFFF00"/>
                </a:solidFill>
                <a:latin typeface="Times New Roman" pitchFamily="18" charset="0"/>
                <a:cs typeface="Times New Roman" pitchFamily="18" charset="0"/>
              </a:rPr>
              <a:t>)</a:t>
            </a:r>
          </a:p>
          <a:p>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Đọc</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và</a:t>
            </a:r>
            <a:r>
              <a:rPr lang="en-US" sz="2500" b="1" i="1" dirty="0" smtClean="0">
                <a:solidFill>
                  <a:srgbClr val="FFFF00"/>
                </a:solidFill>
                <a:latin typeface="Times New Roman" pitchFamily="18" charset="0"/>
                <a:cs typeface="Times New Roman" pitchFamily="18" charset="0"/>
              </a:rPr>
              <a:t> </a:t>
            </a:r>
            <a:r>
              <a:rPr lang="en-US" sz="2500" b="1" i="1" dirty="0" err="1" smtClean="0">
                <a:solidFill>
                  <a:srgbClr val="FFFF00"/>
                </a:solidFill>
                <a:latin typeface="Times New Roman" pitchFamily="18" charset="0"/>
                <a:cs typeface="Times New Roman" pitchFamily="18" charset="0"/>
              </a:rPr>
              <a:t>sửa</a:t>
            </a:r>
            <a:endParaRPr lang="en-US" sz="2500" b="1" i="1" dirty="0">
              <a:latin typeface="Times New Roman" pitchFamily="18" charset="0"/>
              <a:cs typeface="Times New Roman" pitchFamily="18" charset="0"/>
            </a:endParaRPr>
          </a:p>
        </p:txBody>
      </p:sp>
    </p:spTree>
    <p:extLst>
      <p:ext uri="{BB962C8B-B14F-4D97-AF65-F5344CB8AC3E}">
        <p14:creationId xmlns:p14="http://schemas.microsoft.com/office/powerpoint/2010/main" val="221794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fltVal val="0"/>
                                          </p:val>
                                        </p:tav>
                                        <p:tav tm="100000">
                                          <p:val>
                                            <p:strVal val="#ppt_w"/>
                                          </p:val>
                                        </p:tav>
                                      </p:tavLst>
                                    </p:anim>
                                    <p:anim calcmode="lin" valueType="num">
                                      <p:cBhvr>
                                        <p:cTn id="26" dur="1000" fill="hold"/>
                                        <p:tgtEl>
                                          <p:spTgt spid="6"/>
                                        </p:tgtEl>
                                        <p:attrNameLst>
                                          <p:attrName>ppt_h</p:attrName>
                                        </p:attrNameLst>
                                      </p:cBhvr>
                                      <p:tavLst>
                                        <p:tav tm="0">
                                          <p:val>
                                            <p:fltVal val="0"/>
                                          </p:val>
                                        </p:tav>
                                        <p:tav tm="100000">
                                          <p:val>
                                            <p:strVal val="#ppt_h"/>
                                          </p:val>
                                        </p:tav>
                                      </p:tavLst>
                                    </p:anim>
                                    <p:anim calcmode="lin" valueType="num">
                                      <p:cBhvr>
                                        <p:cTn id="27" dur="1000" fill="hold"/>
                                        <p:tgtEl>
                                          <p:spTgt spid="6"/>
                                        </p:tgtEl>
                                        <p:attrNameLst>
                                          <p:attrName>style.rotation</p:attrName>
                                        </p:attrNameLst>
                                      </p:cBhvr>
                                      <p:tavLst>
                                        <p:tav tm="0">
                                          <p:val>
                                            <p:fltVal val="90"/>
                                          </p:val>
                                        </p:tav>
                                        <p:tav tm="100000">
                                          <p:val>
                                            <p:fltVal val="0"/>
                                          </p:val>
                                        </p:tav>
                                      </p:tavLst>
                                    </p:anim>
                                    <p:animEffect transition="in" filter="fade">
                                      <p:cBhvr>
                                        <p:cTn id="2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6082" y="-56933"/>
            <a:ext cx="8153400" cy="615553"/>
          </a:xfrm>
          <a:prstGeom prst="rect">
            <a:avLst/>
          </a:prstGeom>
          <a:noFill/>
        </p:spPr>
        <p:txBody>
          <a:bodyPr wrap="square" rtlCol="0">
            <a:spAutoFit/>
          </a:bodyPr>
          <a:lstStyle/>
          <a:p>
            <a:r>
              <a:rPr lang="en-US" sz="3400" b="1" dirty="0" smtClean="0">
                <a:latin typeface="Times New Roman" pitchFamily="18" charset="0"/>
                <a:cs typeface="Times New Roman" pitchFamily="18" charset="0"/>
              </a:rPr>
              <a:t>I- THỰC HÀNH TRÊN LỚP</a:t>
            </a:r>
            <a:endParaRPr lang="en-US" sz="3400" b="1" dirty="0">
              <a:latin typeface="Times New Roman" pitchFamily="18" charset="0"/>
              <a:cs typeface="Times New Roman" pitchFamily="18" charset="0"/>
            </a:endParaRPr>
          </a:p>
        </p:txBody>
      </p:sp>
      <p:sp>
        <p:nvSpPr>
          <p:cNvPr id="5" name="TextBox 4"/>
          <p:cNvSpPr txBox="1"/>
          <p:nvPr/>
        </p:nvSpPr>
        <p:spPr>
          <a:xfrm>
            <a:off x="973282" y="664604"/>
            <a:ext cx="8153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hiểu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ý</a:t>
            </a:r>
            <a:endParaRPr lang="en-US" sz="2000" b="1" dirty="0">
              <a:latin typeface="Times New Roman" pitchFamily="18" charset="0"/>
              <a:cs typeface="Times New Roman" pitchFamily="18" charset="0"/>
            </a:endParaRPr>
          </a:p>
        </p:txBody>
      </p:sp>
      <p:sp>
        <p:nvSpPr>
          <p:cNvPr id="6" name="TextBox 5"/>
          <p:cNvSpPr txBox="1"/>
          <p:nvPr/>
        </p:nvSpPr>
        <p:spPr>
          <a:xfrm>
            <a:off x="999995" y="927005"/>
            <a:ext cx="8153400" cy="1631216"/>
          </a:xfrm>
          <a:prstGeom prst="rect">
            <a:avLst/>
          </a:prstGeom>
          <a:noFill/>
        </p:spPr>
        <p:txBody>
          <a:bodyPr wrap="square" rtlCol="0">
            <a:spAutoFit/>
          </a:bodyPr>
          <a:lstStyle/>
          <a:p>
            <a:r>
              <a:rPr lang="en-US" sz="2000" b="1" i="1" u="sng" dirty="0" smtClean="0">
                <a:latin typeface="Times New Roman" pitchFamily="18" charset="0"/>
                <a:cs typeface="Times New Roman" pitchFamily="18" charset="0"/>
              </a:rPr>
              <a:t>a, </a:t>
            </a:r>
            <a:r>
              <a:rPr lang="en-US" sz="2000" b="1" i="1" u="sng" dirty="0" err="1" smtClean="0">
                <a:latin typeface="Times New Roman" pitchFamily="18" charset="0"/>
                <a:cs typeface="Times New Roman" pitchFamily="18" charset="0"/>
              </a:rPr>
              <a:t>Tìm</a:t>
            </a:r>
            <a:r>
              <a:rPr lang="en-US" sz="2000" b="1" i="1" u="sng" dirty="0" smtClean="0">
                <a:latin typeface="Times New Roman" pitchFamily="18" charset="0"/>
                <a:cs typeface="Times New Roman" pitchFamily="18" charset="0"/>
              </a:rPr>
              <a:t> </a:t>
            </a:r>
            <a:r>
              <a:rPr lang="en-US" sz="2000" b="1" i="1" u="sng" dirty="0" err="1" smtClean="0">
                <a:latin typeface="Times New Roman" pitchFamily="18" charset="0"/>
                <a:cs typeface="Times New Roman" pitchFamily="18" charset="0"/>
              </a:rPr>
              <a:t>hiểu</a:t>
            </a:r>
            <a:r>
              <a:rPr lang="en-US" sz="2000" b="1" i="1" u="sng" dirty="0" smtClean="0">
                <a:latin typeface="Times New Roman" pitchFamily="18" charset="0"/>
                <a:cs typeface="Times New Roman" pitchFamily="18" charset="0"/>
              </a:rPr>
              <a:t> </a:t>
            </a:r>
            <a:r>
              <a:rPr lang="en-US" sz="2000" b="1" i="1" u="sng" dirty="0" err="1" smtClean="0">
                <a:latin typeface="Times New Roman" pitchFamily="18" charset="0"/>
                <a:cs typeface="Times New Roman" pitchFamily="18" charset="0"/>
              </a:rPr>
              <a:t>đề</a:t>
            </a:r>
            <a:endParaRPr lang="en-US" sz="2000" b="1" i="1" u="sng" dirty="0" smtClean="0">
              <a:latin typeface="Times New Roman" pitchFamily="18" charset="0"/>
              <a:cs typeface="Times New Roman" pitchFamily="18" charset="0"/>
            </a:endParaRPr>
          </a:p>
          <a:p>
            <a:pPr marL="342900" indent="-342900">
              <a:buFontTx/>
              <a:buChar char="-"/>
            </a:pPr>
            <a:r>
              <a:rPr lang="en-US" sz="2000" b="1" dirty="0" err="1" smtClean="0">
                <a:solidFill>
                  <a:srgbClr val="FFFF00"/>
                </a:solidFill>
                <a:latin typeface="Times New Roman" pitchFamily="18" charset="0"/>
                <a:cs typeface="Times New Roman" pitchFamily="18" charset="0"/>
              </a:rPr>
              <a:t>Dạng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bài</a:t>
            </a:r>
            <a:r>
              <a:rPr lang="en-US" sz="2000" b="1" dirty="0" smtClean="0">
                <a:solidFill>
                  <a:srgbClr val="FFFF00"/>
                </a:solidFill>
                <a:latin typeface="Times New Roman" pitchFamily="18" charset="0"/>
                <a:cs typeface="Times New Roman" pitchFamily="18" charset="0"/>
              </a:rPr>
              <a:t>: </a:t>
            </a:r>
            <a:r>
              <a:rPr lang="en-US" sz="2000" b="1" dirty="0" err="1">
                <a:solidFill>
                  <a:srgbClr val="FFFF00"/>
                </a:solidFill>
                <a:latin typeface="Times New Roman" pitchFamily="18" charset="0"/>
                <a:cs typeface="Times New Roman" pitchFamily="18" charset="0"/>
              </a:rPr>
              <a:t>V</a:t>
            </a:r>
            <a:r>
              <a:rPr lang="en-US" sz="2000" b="1" dirty="0" err="1" smtClean="0">
                <a:solidFill>
                  <a:srgbClr val="FFFF00"/>
                </a:solidFill>
                <a:latin typeface="Times New Roman" pitchFamily="18" charset="0"/>
                <a:cs typeface="Times New Roman" pitchFamily="18" charset="0"/>
              </a:rPr>
              <a:t>iết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thư</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giao</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tiếp</a:t>
            </a:r>
            <a:endParaRPr lang="en-US" sz="2000" b="1" dirty="0" smtClean="0">
              <a:solidFill>
                <a:srgbClr val="FFFF00"/>
              </a:solidFill>
              <a:latin typeface="Times New Roman" pitchFamily="18" charset="0"/>
              <a:cs typeface="Times New Roman" pitchFamily="18" charset="0"/>
            </a:endParaRPr>
          </a:p>
          <a:p>
            <a:pPr marL="342900" indent="-342900">
              <a:buFontTx/>
              <a:buChar char="-"/>
            </a:pPr>
            <a:r>
              <a:rPr lang="en-US" sz="2000" b="1" dirty="0" err="1" smtClean="0">
                <a:solidFill>
                  <a:srgbClr val="FFFF00"/>
                </a:solidFill>
                <a:latin typeface="Times New Roman" pitchFamily="18" charset="0"/>
                <a:cs typeface="Times New Roman" pitchFamily="18" charset="0"/>
              </a:rPr>
              <a:t>Đối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tượng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giao</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tiếp</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Bạn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nước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ngoài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cùng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tuổi</a:t>
            </a:r>
            <a:endParaRPr lang="en-US" sz="2000" b="1" dirty="0" smtClean="0">
              <a:solidFill>
                <a:srgbClr val="FFFF00"/>
              </a:solidFill>
              <a:latin typeface="Times New Roman" pitchFamily="18" charset="0"/>
              <a:cs typeface="Times New Roman" pitchFamily="18" charset="0"/>
            </a:endParaRPr>
          </a:p>
          <a:p>
            <a:pPr marL="342900" indent="-342900">
              <a:buFontTx/>
              <a:buChar char="-"/>
            </a:pPr>
            <a:r>
              <a:rPr lang="en-US" sz="2000" b="1" dirty="0" err="1" smtClean="0">
                <a:solidFill>
                  <a:srgbClr val="FFFF00"/>
                </a:solidFill>
                <a:latin typeface="Times New Roman" pitchFamily="18" charset="0"/>
                <a:cs typeface="Times New Roman" pitchFamily="18" charset="0"/>
              </a:rPr>
              <a:t>Mục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đích</a:t>
            </a:r>
            <a:r>
              <a:rPr lang="en-US" sz="2000" b="1" dirty="0" smtClean="0">
                <a:solidFill>
                  <a:srgbClr val="FFFF00"/>
                </a:solidFill>
                <a:latin typeface="Times New Roman" pitchFamily="18" charset="0"/>
                <a:cs typeface="Times New Roman" pitchFamily="18" charset="0"/>
              </a:rPr>
              <a:t>: Cho </a:t>
            </a:r>
            <a:r>
              <a:rPr lang="en-US" sz="2000" b="1" dirty="0" err="1" smtClean="0">
                <a:solidFill>
                  <a:srgbClr val="FFFF00"/>
                </a:solidFill>
                <a:latin typeface="Times New Roman" pitchFamily="18" charset="0"/>
                <a:cs typeface="Times New Roman" pitchFamily="18" charset="0"/>
              </a:rPr>
              <a:t>bạn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hiểu</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hơn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về</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nết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đẹp</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thiên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nhiên</a:t>
            </a:r>
            <a:r>
              <a:rPr lang="en-US" sz="2000" b="1" dirty="0" smtClean="0">
                <a:solidFill>
                  <a:srgbClr val="FFFF00"/>
                </a:solidFill>
                <a:latin typeface="Times New Roman" pitchFamily="18" charset="0"/>
                <a:cs typeface="Times New Roman" pitchFamily="18" charset="0"/>
              </a:rPr>
              <a:t>, di </a:t>
            </a:r>
            <a:r>
              <a:rPr lang="en-US" sz="2000" b="1" dirty="0" err="1" smtClean="0">
                <a:solidFill>
                  <a:srgbClr val="FFFF00"/>
                </a:solidFill>
                <a:latin typeface="Times New Roman" pitchFamily="18" charset="0"/>
                <a:cs typeface="Times New Roman" pitchFamily="18" charset="0"/>
              </a:rPr>
              <a:t>sản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truyền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thống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văn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hóa</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của</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đất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nước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Việt</a:t>
            </a:r>
            <a:r>
              <a:rPr lang="en-US" sz="2000" b="1" dirty="0" smtClean="0">
                <a:solidFill>
                  <a:srgbClr val="FFFF00"/>
                </a:solidFill>
                <a:latin typeface="Times New Roman" pitchFamily="18" charset="0"/>
                <a:cs typeface="Times New Roman" pitchFamily="18" charset="0"/>
              </a:rPr>
              <a:t> Nam.</a:t>
            </a:r>
            <a:endParaRPr lang="en-US" sz="2000" b="1" dirty="0">
              <a:solidFill>
                <a:srgbClr val="FFFF00"/>
              </a:solidFill>
              <a:latin typeface="Times New Roman" pitchFamily="18" charset="0"/>
              <a:cs typeface="Times New Roman" pitchFamily="18" charset="0"/>
            </a:endParaRPr>
          </a:p>
        </p:txBody>
      </p:sp>
      <p:sp>
        <p:nvSpPr>
          <p:cNvPr id="7" name="TextBox 6"/>
          <p:cNvSpPr txBox="1"/>
          <p:nvPr/>
        </p:nvSpPr>
        <p:spPr>
          <a:xfrm>
            <a:off x="1219200" y="2363932"/>
            <a:ext cx="8153400" cy="3170099"/>
          </a:xfrm>
          <a:prstGeom prst="rect">
            <a:avLst/>
          </a:prstGeom>
          <a:noFill/>
        </p:spPr>
        <p:txBody>
          <a:bodyPr wrap="square" rtlCol="0">
            <a:spAutoFit/>
          </a:bodyPr>
          <a:lstStyle/>
          <a:p>
            <a:r>
              <a:rPr lang="en-US" sz="2000" b="1" i="1" u="sng" dirty="0" smtClean="0">
                <a:latin typeface="Times New Roman" pitchFamily="18" charset="0"/>
                <a:cs typeface="Times New Roman" pitchFamily="18" charset="0"/>
              </a:rPr>
              <a:t>b, </a:t>
            </a:r>
            <a:r>
              <a:rPr lang="en-US" sz="2000" b="1" i="1" u="sng" dirty="0" err="1" smtClean="0">
                <a:latin typeface="Times New Roman" pitchFamily="18" charset="0"/>
                <a:cs typeface="Times New Roman" pitchFamily="18" charset="0"/>
              </a:rPr>
              <a:t>Tìm</a:t>
            </a:r>
            <a:r>
              <a:rPr lang="en-US" sz="2000" b="1" i="1" u="sng" dirty="0" smtClean="0">
                <a:latin typeface="Times New Roman" pitchFamily="18" charset="0"/>
                <a:cs typeface="Times New Roman" pitchFamily="18" charset="0"/>
              </a:rPr>
              <a:t> ý</a:t>
            </a:r>
          </a:p>
          <a:p>
            <a:pPr marL="342900" indent="-342900">
              <a:buFont typeface="Arial" charset="0"/>
              <a:buChar char="•"/>
            </a:pPr>
            <a:r>
              <a:rPr lang="en-US" sz="2000" b="1" dirty="0" smtClean="0">
                <a:solidFill>
                  <a:srgbClr val="FFFF00"/>
                </a:solidFill>
                <a:latin typeface="Times New Roman" pitchFamily="18" charset="0"/>
                <a:cs typeface="Times New Roman" pitchFamily="18" charset="0"/>
              </a:rPr>
              <a:t>Miêu tả các </a:t>
            </a:r>
            <a:r>
              <a:rPr lang="en-US" sz="2000" b="1" dirty="0" smtClean="0">
                <a:solidFill>
                  <a:srgbClr val="FFFF00"/>
                </a:solidFill>
                <a:latin typeface="Times New Roman" pitchFamily="18" charset="0"/>
                <a:cs typeface="Times New Roman" pitchFamily="18" charset="0"/>
              </a:rPr>
              <a:t>v </a:t>
            </a:r>
            <a:r>
              <a:rPr lang="en-US" sz="2000" b="1" dirty="0" smtClean="0">
                <a:solidFill>
                  <a:srgbClr val="FFFF00"/>
                </a:solidFill>
                <a:latin typeface="Times New Roman" pitchFamily="18" charset="0"/>
                <a:cs typeface="Times New Roman" pitchFamily="18" charset="0"/>
              </a:rPr>
              <a:t>đẹp của đất nước Việt Nam</a:t>
            </a:r>
          </a:p>
          <a:p>
            <a:pPr marL="342900" indent="-342900">
              <a:buFontTx/>
              <a:buChar char="-"/>
            </a:pPr>
            <a:r>
              <a:rPr lang="en-US" sz="2000" b="1" dirty="0" err="1" smtClean="0">
                <a:solidFill>
                  <a:srgbClr val="FFFF00"/>
                </a:solidFill>
                <a:latin typeface="Times New Roman" pitchFamily="18" charset="0"/>
                <a:cs typeface="Times New Roman" pitchFamily="18" charset="0"/>
              </a:rPr>
              <a:t>Kể</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về</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lịch</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sử</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truyền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thống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xây</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dựng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đất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nước</a:t>
            </a:r>
            <a:endParaRPr lang="en-US" sz="2000" b="1" dirty="0" smtClean="0">
              <a:solidFill>
                <a:srgbClr val="FFFF00"/>
              </a:solidFill>
              <a:latin typeface="Times New Roman" pitchFamily="18" charset="0"/>
              <a:cs typeface="Times New Roman" pitchFamily="18" charset="0"/>
            </a:endParaRPr>
          </a:p>
          <a:p>
            <a:pPr marL="342900" indent="-342900">
              <a:buFontTx/>
              <a:buChar char="-"/>
            </a:pPr>
            <a:r>
              <a:rPr lang="en-US" sz="2000" b="1" dirty="0" err="1" smtClean="0">
                <a:solidFill>
                  <a:srgbClr val="FFFF00"/>
                </a:solidFill>
                <a:latin typeface="Times New Roman" pitchFamily="18" charset="0"/>
                <a:cs typeface="Times New Roman" pitchFamily="18" charset="0"/>
              </a:rPr>
              <a:t>Cảnh</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quan</a:t>
            </a:r>
            <a:r>
              <a:rPr lang="en-US" sz="2000" b="1" dirty="0" smtClean="0">
                <a:solidFill>
                  <a:srgbClr val="FFFF00"/>
                </a:solidFill>
                <a:latin typeface="Times New Roman" pitchFamily="18" charset="0"/>
                <a:cs typeface="Times New Roman" pitchFamily="18" charset="0"/>
              </a:rPr>
              <a:t> di </a:t>
            </a:r>
            <a:r>
              <a:rPr lang="en-US" sz="2000" b="1" dirty="0" err="1" smtClean="0">
                <a:solidFill>
                  <a:srgbClr val="FFFF00"/>
                </a:solidFill>
                <a:latin typeface="Times New Roman" pitchFamily="18" charset="0"/>
                <a:cs typeface="Times New Roman" pitchFamily="18" charset="0"/>
              </a:rPr>
              <a:t>sản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văn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hóa</a:t>
            </a:r>
            <a:r>
              <a:rPr lang="en-US" sz="2000" b="1" dirty="0" smtClean="0">
                <a:solidFill>
                  <a:srgbClr val="FFFF00"/>
                </a:solidFill>
                <a:latin typeface="Times New Roman" pitchFamily="18" charset="0"/>
                <a:cs typeface="Times New Roman" pitchFamily="18" charset="0"/>
              </a:rPr>
              <a:t>, di </a:t>
            </a:r>
            <a:r>
              <a:rPr lang="en-US" sz="2000" b="1" dirty="0" err="1" smtClean="0">
                <a:solidFill>
                  <a:srgbClr val="FFFF00"/>
                </a:solidFill>
                <a:latin typeface="Times New Roman" pitchFamily="18" charset="0"/>
                <a:cs typeface="Times New Roman" pitchFamily="18" charset="0"/>
              </a:rPr>
              <a:t>tích</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lịch</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sử</a:t>
            </a:r>
            <a:endParaRPr lang="en-US" sz="2000" b="1" dirty="0" smtClean="0">
              <a:solidFill>
                <a:srgbClr val="FFFF00"/>
              </a:solidFill>
              <a:latin typeface="Times New Roman" pitchFamily="18" charset="0"/>
              <a:cs typeface="Times New Roman" pitchFamily="18" charset="0"/>
            </a:endParaRPr>
          </a:p>
          <a:p>
            <a:pPr marL="342900" indent="-342900">
              <a:buFontTx/>
              <a:buChar char="-"/>
            </a:pPr>
            <a:r>
              <a:rPr lang="en-US" sz="2000" b="1" dirty="0" err="1" smtClean="0">
                <a:solidFill>
                  <a:srgbClr val="FFFF00"/>
                </a:solidFill>
                <a:latin typeface="Times New Roman" pitchFamily="18" charset="0"/>
                <a:cs typeface="Times New Roman" pitchFamily="18" charset="0"/>
              </a:rPr>
              <a:t>Cảnh</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nơi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đây</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theo</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các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mùa</a:t>
            </a:r>
            <a:r>
              <a:rPr lang="en-US" sz="2000" b="1" dirty="0" smtClean="0">
                <a:solidFill>
                  <a:srgbClr val="FFFF00"/>
                </a:solidFill>
                <a:latin typeface="Times New Roman" pitchFamily="18" charset="0"/>
                <a:cs typeface="Times New Roman" pitchFamily="18" charset="0"/>
              </a:rPr>
              <a:t>,…</a:t>
            </a:r>
          </a:p>
          <a:p>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Các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phong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tục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tập</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quán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các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ngày</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lễ</a:t>
            </a:r>
            <a:endParaRPr lang="en-US" sz="2000" b="1" dirty="0" smtClean="0">
              <a:solidFill>
                <a:srgbClr val="FFFF00"/>
              </a:solidFill>
              <a:latin typeface="Times New Roman" pitchFamily="18" charset="0"/>
              <a:cs typeface="Times New Roman" pitchFamily="18" charset="0"/>
            </a:endParaRPr>
          </a:p>
          <a:p>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Ngày</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giỗ</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tổ</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Hùng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Vương</a:t>
            </a:r>
            <a:r>
              <a:rPr lang="en-US" sz="2000" b="1" dirty="0" smtClean="0">
                <a:solidFill>
                  <a:srgbClr val="FFFF00"/>
                </a:solidFill>
                <a:latin typeface="Times New Roman" pitchFamily="18" charset="0"/>
                <a:cs typeface="Times New Roman" pitchFamily="18" charset="0"/>
              </a:rPr>
              <a:t>,…</a:t>
            </a:r>
            <a:endParaRPr lang="en-US" sz="2000" b="1" dirty="0">
              <a:solidFill>
                <a:srgbClr val="FFFF00"/>
              </a:solidFill>
              <a:latin typeface="Times New Roman" pitchFamily="18" charset="0"/>
              <a:cs typeface="Times New Roman" pitchFamily="18" charset="0"/>
            </a:endParaRPr>
          </a:p>
          <a:p>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Đất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nước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trong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tương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lai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tiếp</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tục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hội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nhập</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và</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phát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triển</a:t>
            </a:r>
            <a:endParaRPr lang="en-US" sz="2000" b="1" dirty="0" smtClean="0">
              <a:solidFill>
                <a:srgbClr val="FFFF00"/>
              </a:solidFill>
              <a:latin typeface="Times New Roman" pitchFamily="18" charset="0"/>
              <a:cs typeface="Times New Roman" pitchFamily="18" charset="0"/>
            </a:endParaRPr>
          </a:p>
          <a:p>
            <a:endParaRPr lang="en-US" sz="2000" b="1" dirty="0" smtClean="0">
              <a:solidFill>
                <a:srgbClr val="FFFF00"/>
              </a:solidFill>
              <a:latin typeface="Times New Roman" pitchFamily="18" charset="0"/>
              <a:cs typeface="Times New Roman" pitchFamily="18" charset="0"/>
            </a:endParaRPr>
          </a:p>
          <a:p>
            <a:endParaRPr lang="en-US" sz="2000" b="1" dirty="0">
              <a:solidFill>
                <a:srgbClr val="FFFF00"/>
              </a:solidFill>
              <a:latin typeface="Times New Roman" pitchFamily="18" charset="0"/>
              <a:cs typeface="Times New Roman" pitchFamily="18" charset="0"/>
            </a:endParaRPr>
          </a:p>
        </p:txBody>
      </p:sp>
      <p:sp>
        <p:nvSpPr>
          <p:cNvPr id="8" name="TextBox 7"/>
          <p:cNvSpPr txBox="1"/>
          <p:nvPr/>
        </p:nvSpPr>
        <p:spPr>
          <a:xfrm>
            <a:off x="685800" y="358565"/>
            <a:ext cx="8153400" cy="400110"/>
          </a:xfrm>
          <a:prstGeom prst="rect">
            <a:avLst/>
          </a:prstGeom>
          <a:noFill/>
        </p:spPr>
        <p:txBody>
          <a:bodyPr wrap="square" rtlCol="0">
            <a:spAutoFit/>
          </a:bodyPr>
          <a:lstStyle/>
          <a:p>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Đề</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văn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Viết</a:t>
            </a:r>
            <a:r>
              <a:rPr lang="en-US" sz="2000" b="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thư</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cho</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một</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người</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bạn</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dể</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bạn</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tìm</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hiểu</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về</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đất</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nước</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mình</a:t>
            </a:r>
            <a:endParaRPr lang="en-US" sz="2000" b="1" i="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74484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345" y="0"/>
            <a:ext cx="8153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Lập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dàn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endParaRPr lang="en-US" sz="2000" b="1" dirty="0">
              <a:latin typeface="Times New Roman" pitchFamily="18" charset="0"/>
              <a:cs typeface="Times New Roman" pitchFamily="18" charset="0"/>
            </a:endParaRPr>
          </a:p>
        </p:txBody>
      </p:sp>
      <p:sp>
        <p:nvSpPr>
          <p:cNvPr id="5" name="TextBox 4"/>
          <p:cNvSpPr txBox="1"/>
          <p:nvPr/>
        </p:nvSpPr>
        <p:spPr>
          <a:xfrm>
            <a:off x="474518" y="285750"/>
            <a:ext cx="8153400" cy="1323439"/>
          </a:xfrm>
          <a:prstGeom prst="rect">
            <a:avLst/>
          </a:prstGeom>
          <a:noFill/>
        </p:spPr>
        <p:txBody>
          <a:bodyPr wrap="square" rtlCol="0">
            <a:spAutoFit/>
          </a:bodyPr>
          <a:lstStyle/>
          <a:p>
            <a:r>
              <a:rPr lang="en-US" sz="2000" b="1" i="1" u="sng" dirty="0" smtClean="0">
                <a:latin typeface="Times New Roman" pitchFamily="18" charset="0"/>
                <a:cs typeface="Times New Roman" pitchFamily="18" charset="0"/>
              </a:rPr>
              <a:t>a, </a:t>
            </a:r>
            <a:r>
              <a:rPr lang="en-US" sz="2000" b="1" i="1" u="sng" dirty="0" err="1" smtClean="0">
                <a:latin typeface="Times New Roman" pitchFamily="18" charset="0"/>
                <a:cs typeface="Times New Roman" pitchFamily="18" charset="0"/>
              </a:rPr>
              <a:t>Mở</a:t>
            </a:r>
            <a:r>
              <a:rPr lang="en-US" sz="2000" b="1" i="1" u="sng" dirty="0" smtClean="0">
                <a:latin typeface="Times New Roman" pitchFamily="18" charset="0"/>
                <a:cs typeface="Times New Roman" pitchFamily="18" charset="0"/>
              </a:rPr>
              <a:t> </a:t>
            </a:r>
            <a:r>
              <a:rPr lang="en-US" sz="2000" b="1" i="1" u="sng" dirty="0" err="1" smtClean="0">
                <a:latin typeface="Times New Roman" pitchFamily="18" charset="0"/>
                <a:cs typeface="Times New Roman" pitchFamily="18" charset="0"/>
              </a:rPr>
              <a:t>bài</a:t>
            </a:r>
            <a:r>
              <a:rPr lang="en-US" sz="2000" b="1" i="1" u="sng" dirty="0" smtClean="0">
                <a:latin typeface="Times New Roman" pitchFamily="18" charset="0"/>
                <a:cs typeface="Times New Roman" pitchFamily="18" charset="0"/>
              </a:rPr>
              <a:t>:</a:t>
            </a:r>
          </a:p>
          <a:p>
            <a:r>
              <a:rPr lang="vi-VN" sz="2000" b="1" dirty="0" smtClean="0">
                <a:solidFill>
                  <a:srgbClr val="FFFF00"/>
                </a:solidFill>
                <a:latin typeface="Times New Roman" pitchFamily="18" charset="0"/>
                <a:cs typeface="Times New Roman" pitchFamily="18" charset="0"/>
              </a:rPr>
              <a:t>+ Thời gian viết thư</a:t>
            </a:r>
          </a:p>
          <a:p>
            <a:r>
              <a:rPr lang="vi-VN" sz="2000" b="1" dirty="0" smtClean="0">
                <a:solidFill>
                  <a:srgbClr val="FFFF00"/>
                </a:solidFill>
                <a:latin typeface="Times New Roman" pitchFamily="18" charset="0"/>
                <a:cs typeface="Times New Roman" pitchFamily="18" charset="0"/>
              </a:rPr>
              <a:t>+ Người nhận thư</a:t>
            </a:r>
          </a:p>
          <a:p>
            <a:r>
              <a:rPr lang="vi-VN" sz="2000" b="1" dirty="0" smtClean="0">
                <a:solidFill>
                  <a:srgbClr val="FFFF00"/>
                </a:solidFill>
                <a:latin typeface="Times New Roman" pitchFamily="18" charset="0"/>
                <a:cs typeface="Times New Roman" pitchFamily="18" charset="0"/>
              </a:rPr>
              <a:t>+ Lý do viết thư</a:t>
            </a:r>
            <a:endParaRPr lang="en-US" sz="2000" b="1" dirty="0">
              <a:solidFill>
                <a:srgbClr val="FFFF00"/>
              </a:solidFill>
              <a:latin typeface="Times New Roman" pitchFamily="18" charset="0"/>
              <a:cs typeface="Times New Roman" pitchFamily="18" charset="0"/>
            </a:endParaRPr>
          </a:p>
        </p:txBody>
      </p:sp>
      <p:sp>
        <p:nvSpPr>
          <p:cNvPr id="6" name="TextBox 5"/>
          <p:cNvSpPr txBox="1"/>
          <p:nvPr/>
        </p:nvSpPr>
        <p:spPr>
          <a:xfrm>
            <a:off x="443345" y="1501954"/>
            <a:ext cx="8153400" cy="3477875"/>
          </a:xfrm>
          <a:prstGeom prst="rect">
            <a:avLst/>
          </a:prstGeom>
          <a:noFill/>
        </p:spPr>
        <p:txBody>
          <a:bodyPr wrap="square" rtlCol="0">
            <a:spAutoFit/>
          </a:bodyPr>
          <a:lstStyle/>
          <a:p>
            <a:r>
              <a:rPr lang="en-US" sz="2000" b="1" i="1" u="sng" dirty="0" smtClean="0">
                <a:latin typeface="Times New Roman" pitchFamily="18" charset="0"/>
                <a:cs typeface="Times New Roman" pitchFamily="18" charset="0"/>
              </a:rPr>
              <a:t>b, </a:t>
            </a:r>
            <a:r>
              <a:rPr lang="en-US" sz="2000" b="1" i="1" u="sng" dirty="0" err="1" smtClean="0">
                <a:latin typeface="Times New Roman" pitchFamily="18" charset="0"/>
                <a:cs typeface="Times New Roman" pitchFamily="18" charset="0"/>
              </a:rPr>
              <a:t>Thân</a:t>
            </a:r>
            <a:r>
              <a:rPr lang="en-US" sz="2000" b="1" i="1" u="sng" dirty="0" smtClean="0">
                <a:latin typeface="Times New Roman" pitchFamily="18" charset="0"/>
                <a:cs typeface="Times New Roman" pitchFamily="18" charset="0"/>
              </a:rPr>
              <a:t> </a:t>
            </a:r>
            <a:r>
              <a:rPr lang="en-US" sz="2000" b="1" i="1" u="sng" dirty="0" err="1" smtClean="0">
                <a:latin typeface="Times New Roman" pitchFamily="18" charset="0"/>
                <a:cs typeface="Times New Roman" pitchFamily="18" charset="0"/>
              </a:rPr>
              <a:t>bài</a:t>
            </a:r>
            <a:r>
              <a:rPr lang="en-US" sz="2000" b="1" i="1" u="sng" dirty="0" smtClean="0">
                <a:latin typeface="Times New Roman" pitchFamily="18" charset="0"/>
                <a:cs typeface="Times New Roman" pitchFamily="18" charset="0"/>
              </a:rPr>
              <a:t>:</a:t>
            </a:r>
          </a:p>
          <a:p>
            <a:r>
              <a:rPr lang="en-US" sz="2000" b="1" dirty="0" smtClean="0">
                <a:solidFill>
                  <a:srgbClr val="FFFF00"/>
                </a:solidFill>
                <a:latin typeface="Times New Roman" pitchFamily="18" charset="0"/>
                <a:cs typeface="Times New Roman" pitchFamily="18" charset="0"/>
              </a:rPr>
              <a:t>*</a:t>
            </a:r>
            <a:r>
              <a:rPr lang="vi-VN" sz="2000" b="1" dirty="0" smtClean="0">
                <a:solidFill>
                  <a:srgbClr val="FFFF00"/>
                </a:solidFill>
                <a:latin typeface="Times New Roman" pitchFamily="18" charset="0"/>
                <a:cs typeface="Times New Roman" pitchFamily="18" charset="0"/>
              </a:rPr>
              <a:t> Miêu tả các vể đẹp của đất nước Việt Nam</a:t>
            </a:r>
          </a:p>
          <a:p>
            <a:r>
              <a:rPr lang="en-US" sz="2000" b="1" dirty="0" smtClean="0">
                <a:solidFill>
                  <a:srgbClr val="FFFF00"/>
                </a:solidFill>
                <a:latin typeface="Times New Roman" pitchFamily="18" charset="0"/>
                <a:cs typeface="Times New Roman" pitchFamily="18" charset="0"/>
              </a:rPr>
              <a:t>-</a:t>
            </a:r>
            <a:r>
              <a:rPr lang="vi-VN" sz="2000" b="1" dirty="0" smtClean="0">
                <a:solidFill>
                  <a:srgbClr val="FFFF00"/>
                </a:solidFill>
                <a:latin typeface="Times New Roman" pitchFamily="18" charset="0"/>
                <a:cs typeface="Times New Roman" pitchFamily="18" charset="0"/>
              </a:rPr>
              <a:t>Kể về lịch sử, truyền thống xây dựng đất nước</a:t>
            </a:r>
          </a:p>
          <a:p>
            <a:r>
              <a:rPr lang="en-US" sz="2000" b="1" dirty="0" smtClean="0">
                <a:solidFill>
                  <a:srgbClr val="FFFF00"/>
                </a:solidFill>
                <a:latin typeface="Times New Roman" pitchFamily="18" charset="0"/>
                <a:cs typeface="Times New Roman" pitchFamily="18" charset="0"/>
              </a:rPr>
              <a:t>-</a:t>
            </a:r>
            <a:r>
              <a:rPr lang="vi-VN" sz="2000" b="1" dirty="0" smtClean="0">
                <a:solidFill>
                  <a:srgbClr val="FFFF00"/>
                </a:solidFill>
                <a:latin typeface="Times New Roman" pitchFamily="18" charset="0"/>
                <a:cs typeface="Times New Roman" pitchFamily="18" charset="0"/>
              </a:rPr>
              <a:t>Cảnh quan di sản văn hóa, di tích lịch sử</a:t>
            </a:r>
          </a:p>
          <a:p>
            <a:r>
              <a:rPr lang="en-US" sz="2000" b="1" dirty="0" smtClean="0">
                <a:solidFill>
                  <a:srgbClr val="FFFF00"/>
                </a:solidFill>
                <a:latin typeface="Times New Roman" pitchFamily="18" charset="0"/>
                <a:cs typeface="Times New Roman" pitchFamily="18" charset="0"/>
              </a:rPr>
              <a:t>-</a:t>
            </a:r>
            <a:r>
              <a:rPr lang="vi-VN" sz="2000" b="1" dirty="0" smtClean="0">
                <a:solidFill>
                  <a:srgbClr val="FFFF00"/>
                </a:solidFill>
                <a:latin typeface="Times New Roman" pitchFamily="18" charset="0"/>
                <a:cs typeface="Times New Roman" pitchFamily="18" charset="0"/>
              </a:rPr>
              <a:t>Cảnh nơi đây theo các  mùa,…</a:t>
            </a:r>
            <a:endParaRPr lang="en-US" sz="2000" b="1" dirty="0" smtClean="0">
              <a:solidFill>
                <a:srgbClr val="FFFF00"/>
              </a:solidFill>
              <a:latin typeface="Times New Roman" pitchFamily="18" charset="0"/>
              <a:cs typeface="Times New Roman" pitchFamily="18" charset="0"/>
            </a:endParaRPr>
          </a:p>
          <a:p>
            <a:pPr marL="342900" indent="-342900">
              <a:buFont typeface="Arial" charset="0"/>
              <a:buChar char="•"/>
            </a:pPr>
            <a:r>
              <a:rPr lang="en-US" sz="2000" b="1" dirty="0" err="1" smtClean="0">
                <a:solidFill>
                  <a:srgbClr val="FFFF00"/>
                </a:solidFill>
                <a:latin typeface="Times New Roman" pitchFamily="18" charset="0"/>
                <a:cs typeface="Times New Roman" pitchFamily="18" charset="0"/>
              </a:rPr>
              <a:t>Miêu</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tả</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nêu</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lên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một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số</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danh</a:t>
            </a:r>
            <a:r>
              <a:rPr lang="en-US" sz="2000" b="1" dirty="0" smtClean="0">
                <a:solidFill>
                  <a:srgbClr val="FFFF00"/>
                </a:solidFill>
                <a:latin typeface="Times New Roman" pitchFamily="18" charset="0"/>
                <a:cs typeface="Times New Roman" pitchFamily="18" charset="0"/>
              </a:rPr>
              <a:t> lam </a:t>
            </a:r>
            <a:r>
              <a:rPr lang="en-US" sz="2000" b="1" dirty="0" err="1" smtClean="0">
                <a:solidFill>
                  <a:srgbClr val="FFFF00"/>
                </a:solidFill>
                <a:latin typeface="Times New Roman" pitchFamily="18" charset="0"/>
                <a:cs typeface="Times New Roman" pitchFamily="18" charset="0"/>
              </a:rPr>
              <a:t>thắng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cảnh</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đặc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biệt</a:t>
            </a:r>
            <a:r>
              <a:rPr lang="en-US" sz="2000" b="1" dirty="0" smtClean="0">
                <a:solidFill>
                  <a:srgbClr val="FFFF00"/>
                </a:solidFill>
                <a:latin typeface="Times New Roman" pitchFamily="18" charset="0"/>
                <a:cs typeface="Times New Roman" pitchFamily="18" charset="0"/>
              </a:rPr>
              <a:t>:</a:t>
            </a:r>
          </a:p>
          <a:p>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Biển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Sầm</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Sơn</a:t>
            </a:r>
            <a:endParaRPr lang="en-US" sz="2000" b="1" dirty="0" smtClean="0">
              <a:solidFill>
                <a:srgbClr val="FFFF00"/>
              </a:solidFill>
              <a:latin typeface="Times New Roman" pitchFamily="18" charset="0"/>
              <a:cs typeface="Times New Roman" pitchFamily="18" charset="0"/>
            </a:endParaRPr>
          </a:p>
          <a:p>
            <a:r>
              <a:rPr lang="en-US" sz="2000" b="1" dirty="0" smtClean="0">
                <a:solidFill>
                  <a:srgbClr val="FFFF00"/>
                </a:solidFill>
                <a:latin typeface="Times New Roman" pitchFamily="18" charset="0"/>
                <a:cs typeface="Times New Roman" pitchFamily="18" charset="0"/>
              </a:rPr>
              <a:t>-</a:t>
            </a:r>
            <a:r>
              <a:rPr lang="vi-VN" sz="2000" b="1" dirty="0">
                <a:solidFill>
                  <a:srgbClr val="FFFF00"/>
                </a:solidFill>
                <a:latin typeface="Times New Roman" pitchFamily="18" charset="0"/>
                <a:cs typeface="Times New Roman" pitchFamily="18" charset="0"/>
              </a:rPr>
              <a:t>Cố đô </a:t>
            </a:r>
            <a:r>
              <a:rPr lang="vi-VN" sz="2000" b="1" dirty="0" smtClean="0">
                <a:solidFill>
                  <a:srgbClr val="FFFF00"/>
                </a:solidFill>
                <a:latin typeface="Times New Roman" pitchFamily="18" charset="0"/>
                <a:cs typeface="Times New Roman" pitchFamily="18" charset="0"/>
              </a:rPr>
              <a:t>Huế</a:t>
            </a:r>
            <a:endParaRPr lang="en-US" sz="2000" b="1" dirty="0" smtClean="0">
              <a:solidFill>
                <a:srgbClr val="FFFF00"/>
              </a:solidFill>
              <a:latin typeface="Times New Roman" pitchFamily="18" charset="0"/>
              <a:cs typeface="Times New Roman" pitchFamily="18" charset="0"/>
            </a:endParaRPr>
          </a:p>
          <a:p>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Chùa</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Một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Cột</a:t>
            </a:r>
            <a:endParaRPr lang="en-US" sz="2000" b="1" dirty="0" smtClean="0">
              <a:solidFill>
                <a:srgbClr val="FFFF00"/>
              </a:solidFill>
              <a:latin typeface="Times New Roman" pitchFamily="18" charset="0"/>
              <a:cs typeface="Times New Roman" pitchFamily="18" charset="0"/>
            </a:endParaRPr>
          </a:p>
          <a:p>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Phong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Nha-Kẻ</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Bàng</a:t>
            </a:r>
            <a:r>
              <a:rPr lang="en-US" sz="2000" b="1" dirty="0" smtClean="0">
                <a:solidFill>
                  <a:srgbClr val="FFFF00"/>
                </a:solidFill>
                <a:latin typeface="Times New Roman" pitchFamily="18" charset="0"/>
                <a:cs typeface="Times New Roman" pitchFamily="18" charset="0"/>
              </a:rPr>
              <a:t> </a:t>
            </a:r>
          </a:p>
          <a:p>
            <a:r>
              <a:rPr lang="en-US" sz="2000" b="1" dirty="0" smtClean="0">
                <a:solidFill>
                  <a:srgbClr val="FFFF00"/>
                </a:solidFill>
                <a:latin typeface="Times New Roman" pitchFamily="18" charset="0"/>
                <a:cs typeface="Times New Roman" pitchFamily="18" charset="0"/>
              </a:rPr>
              <a:t>-Vịnh </a:t>
            </a:r>
            <a:r>
              <a:rPr lang="en-US" sz="2000" b="1" dirty="0">
                <a:solidFill>
                  <a:srgbClr val="FFFF00"/>
                </a:solidFill>
                <a:latin typeface="Times New Roman" pitchFamily="18" charset="0"/>
                <a:cs typeface="Times New Roman" pitchFamily="18" charset="0"/>
              </a:rPr>
              <a:t>H</a:t>
            </a:r>
            <a:r>
              <a:rPr lang="en-US" sz="2000" b="1" dirty="0" smtClean="0">
                <a:solidFill>
                  <a:srgbClr val="FFFF00"/>
                </a:solidFill>
                <a:latin typeface="Times New Roman" pitchFamily="18" charset="0"/>
                <a:cs typeface="Times New Roman" pitchFamily="18" charset="0"/>
              </a:rPr>
              <a:t>ạ Long</a:t>
            </a:r>
            <a:endParaRPr lang="en-US" sz="2000" b="1"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17591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anim calcmode="lin" valueType="num">
                                      <p:cBhvr>
                                        <p:cTn id="13" dur="2000" fill="hold"/>
                                        <p:tgtEl>
                                          <p:spTgt spid="5"/>
                                        </p:tgtEl>
                                        <p:attrNameLst>
                                          <p:attrName>ppt_w</p:attrName>
                                        </p:attrNameLst>
                                      </p:cBhvr>
                                      <p:tavLst>
                                        <p:tav tm="0" fmla="#ppt_w*sin(2.5*pi*$)">
                                          <p:val>
                                            <p:fltVal val="0"/>
                                          </p:val>
                                        </p:tav>
                                        <p:tav tm="100000">
                                          <p:val>
                                            <p:fltVal val="1"/>
                                          </p:val>
                                        </p:tav>
                                      </p:tavLst>
                                    </p:anim>
                                    <p:anim calcmode="lin" valueType="num">
                                      <p:cBhvr>
                                        <p:cTn id="14"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anim calcmode="lin" valueType="num">
                                      <p:cBhvr>
                                        <p:cTn id="20" dur="2000" fill="hold"/>
                                        <p:tgtEl>
                                          <p:spTgt spid="6"/>
                                        </p:tgtEl>
                                        <p:attrNameLst>
                                          <p:attrName>ppt_w</p:attrName>
                                        </p:attrNameLst>
                                      </p:cBhvr>
                                      <p:tavLst>
                                        <p:tav tm="0" fmla="#ppt_w*sin(2.5*pi*$)">
                                          <p:val>
                                            <p:fltVal val="0"/>
                                          </p:val>
                                        </p:tav>
                                        <p:tav tm="100000">
                                          <p:val>
                                            <p:fltVal val="1"/>
                                          </p:val>
                                        </p:tav>
                                      </p:tavLst>
                                    </p:anim>
                                    <p:anim calcmode="lin" valueType="num">
                                      <p:cBhvr>
                                        <p:cTn id="21"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400051"/>
            <a:ext cx="7772400" cy="1323439"/>
          </a:xfrm>
          <a:prstGeom prst="rect">
            <a:avLst/>
          </a:prstGeom>
          <a:noFill/>
        </p:spPr>
        <p:txBody>
          <a:bodyPr wrap="square" rtlCol="0">
            <a:spAutoFit/>
          </a:bodyPr>
          <a:lstStyle/>
          <a:p>
            <a:r>
              <a:rPr lang="en-US" sz="2000" b="1" dirty="0" smtClean="0">
                <a:solidFill>
                  <a:srgbClr val="FFFF00"/>
                </a:solidFill>
                <a:latin typeface="Times New Roman" pitchFamily="18" charset="0"/>
                <a:cs typeface="Times New Roman" pitchFamily="18" charset="0"/>
              </a:rPr>
              <a:t>*Con </a:t>
            </a:r>
            <a:r>
              <a:rPr lang="en-US" sz="2000" b="1" dirty="0" err="1" smtClean="0">
                <a:solidFill>
                  <a:srgbClr val="FFFF00"/>
                </a:solidFill>
                <a:latin typeface="Times New Roman" pitchFamily="18" charset="0"/>
                <a:cs typeface="Times New Roman" pitchFamily="18" charset="0"/>
              </a:rPr>
              <a:t>người</a:t>
            </a:r>
            <a:r>
              <a:rPr lang="en-US" sz="2000" b="1" dirty="0" smtClean="0">
                <a:solidFill>
                  <a:srgbClr val="FFFF00"/>
                </a:solidFill>
                <a:latin typeface="Times New Roman" pitchFamily="18" charset="0"/>
                <a:cs typeface="Times New Roman" pitchFamily="18" charset="0"/>
              </a:rPr>
              <a:t> ở </a:t>
            </a:r>
            <a:r>
              <a:rPr lang="en-US" sz="2000" b="1" dirty="0" err="1" smtClean="0">
                <a:solidFill>
                  <a:srgbClr val="FFFF00"/>
                </a:solidFill>
                <a:latin typeface="Times New Roman" pitchFamily="18" charset="0"/>
                <a:cs typeface="Times New Roman" pitchFamily="18" charset="0"/>
              </a:rPr>
              <a:t>Việt</a:t>
            </a:r>
            <a:r>
              <a:rPr lang="en-US" sz="2000" b="1" dirty="0" smtClean="0">
                <a:solidFill>
                  <a:srgbClr val="FFFF00"/>
                </a:solidFill>
                <a:latin typeface="Times New Roman" pitchFamily="18" charset="0"/>
                <a:cs typeface="Times New Roman" pitchFamily="18" charset="0"/>
              </a:rPr>
              <a:t> Nam:</a:t>
            </a:r>
          </a:p>
          <a:p>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Thân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thiện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hòa</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đồng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với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mọi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người</a:t>
            </a:r>
            <a:endParaRPr lang="en-US" sz="2000" b="1" dirty="0" smtClean="0">
              <a:solidFill>
                <a:srgbClr val="FFFF00"/>
              </a:solidFill>
              <a:latin typeface="Times New Roman" pitchFamily="18" charset="0"/>
              <a:cs typeface="Times New Roman" pitchFamily="18" charset="0"/>
            </a:endParaRPr>
          </a:p>
          <a:p>
            <a:r>
              <a:rPr lang="en-US" sz="2000" b="1" dirty="0" smtClean="0">
                <a:solidFill>
                  <a:srgbClr val="FFFF00"/>
                </a:solidFill>
                <a:latin typeface="Times New Roman" pitchFamily="18" charset="0"/>
                <a:cs typeface="Times New Roman" pitchFamily="18" charset="0"/>
              </a:rPr>
              <a:t> -</a:t>
            </a:r>
            <a:r>
              <a:rPr lang="en-US" sz="2000" b="1" dirty="0" err="1">
                <a:solidFill>
                  <a:srgbClr val="FFFF00"/>
                </a:solidFill>
                <a:latin typeface="Times New Roman" pitchFamily="18" charset="0"/>
                <a:cs typeface="Times New Roman" pitchFamily="18" charset="0"/>
              </a:rPr>
              <a:t>L</a:t>
            </a:r>
            <a:r>
              <a:rPr lang="en-US" sz="2000" b="1" dirty="0" err="1" smtClean="0">
                <a:solidFill>
                  <a:srgbClr val="FFFF00"/>
                </a:solidFill>
                <a:latin typeface="Times New Roman" pitchFamily="18" charset="0"/>
                <a:cs typeface="Times New Roman" pitchFamily="18" charset="0"/>
              </a:rPr>
              <a:t>uôn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giúp</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đỡ</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mọi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người</a:t>
            </a:r>
            <a:endParaRPr lang="en-US" sz="2000" b="1" dirty="0" smtClean="0">
              <a:solidFill>
                <a:srgbClr val="FFFF00"/>
              </a:solidFill>
              <a:latin typeface="Times New Roman" pitchFamily="18" charset="0"/>
              <a:cs typeface="Times New Roman" pitchFamily="18" charset="0"/>
            </a:endParaRPr>
          </a:p>
          <a:p>
            <a:r>
              <a:rPr lang="en-US" sz="2000" b="1" dirty="0">
                <a:solidFill>
                  <a:srgbClr val="FFFF00"/>
                </a:solidFill>
                <a:latin typeface="Times New Roman" pitchFamily="18" charset="0"/>
                <a:cs typeface="Times New Roman" pitchFamily="18" charset="0"/>
              </a:rPr>
              <a:t> </a:t>
            </a:r>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Biết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yêu</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thương</a:t>
            </a:r>
            <a:r>
              <a:rPr lang="en-US" sz="2000" b="1" dirty="0" smtClean="0">
                <a:solidFill>
                  <a:srgbClr val="FFFF00"/>
                </a:solidFill>
                <a:latin typeface="Times New Roman" pitchFamily="18" charset="0"/>
                <a:cs typeface="Times New Roman" pitchFamily="18" charset="0"/>
              </a:rPr>
              <a:t> san </a:t>
            </a:r>
            <a:r>
              <a:rPr lang="en-US" sz="2000" b="1" dirty="0" err="1" smtClean="0">
                <a:solidFill>
                  <a:srgbClr val="FFFF00"/>
                </a:solidFill>
                <a:latin typeface="Times New Roman" pitchFamily="18" charset="0"/>
                <a:cs typeface="Times New Roman" pitchFamily="18" charset="0"/>
              </a:rPr>
              <a:t>sẻ</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và</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giáp</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đỡ</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lẫn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nhau</a:t>
            </a:r>
            <a:endParaRPr lang="en-US" sz="2000" b="1" dirty="0">
              <a:solidFill>
                <a:srgbClr val="FFFF00"/>
              </a:solidFill>
              <a:latin typeface="Times New Roman" pitchFamily="18" charset="0"/>
              <a:cs typeface="Times New Roman" pitchFamily="18" charset="0"/>
            </a:endParaRPr>
          </a:p>
        </p:txBody>
      </p:sp>
      <p:sp>
        <p:nvSpPr>
          <p:cNvPr id="6" name="TextBox 5"/>
          <p:cNvSpPr txBox="1"/>
          <p:nvPr/>
        </p:nvSpPr>
        <p:spPr>
          <a:xfrm>
            <a:off x="644236" y="1698993"/>
            <a:ext cx="7772400" cy="1323439"/>
          </a:xfrm>
          <a:prstGeom prst="rect">
            <a:avLst/>
          </a:prstGeom>
          <a:noFill/>
        </p:spPr>
        <p:txBody>
          <a:bodyPr wrap="square" rtlCol="0">
            <a:spAutoFit/>
          </a:bodyPr>
          <a:lstStyle/>
          <a:p>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Phát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triển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của</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Việt</a:t>
            </a:r>
            <a:r>
              <a:rPr lang="en-US" sz="2000" b="1" dirty="0" smtClean="0">
                <a:solidFill>
                  <a:srgbClr val="FFFF00"/>
                </a:solidFill>
                <a:latin typeface="Times New Roman" pitchFamily="18" charset="0"/>
                <a:cs typeface="Times New Roman" pitchFamily="18" charset="0"/>
              </a:rPr>
              <a:t> Nam </a:t>
            </a:r>
            <a:r>
              <a:rPr lang="en-US" sz="2000" b="1" dirty="0" err="1" smtClean="0">
                <a:solidFill>
                  <a:srgbClr val="FFFF00"/>
                </a:solidFill>
                <a:latin typeface="Times New Roman" pitchFamily="18" charset="0"/>
                <a:cs typeface="Times New Roman" pitchFamily="18" charset="0"/>
              </a:rPr>
              <a:t>trong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tương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lai</a:t>
            </a:r>
            <a:r>
              <a:rPr lang="en-US" sz="2000" b="1" dirty="0" smtClean="0">
                <a:solidFill>
                  <a:srgbClr val="FFFF00"/>
                </a:solidFill>
                <a:latin typeface="Times New Roman" pitchFamily="18" charset="0"/>
                <a:cs typeface="Times New Roman" pitchFamily="18" charset="0"/>
              </a:rPr>
              <a:t>:</a:t>
            </a:r>
          </a:p>
          <a:p>
            <a:r>
              <a:rPr lang="en-US" sz="2000" b="1" dirty="0">
                <a:solidFill>
                  <a:srgbClr val="FFFF00"/>
                </a:solidFill>
                <a:latin typeface="Times New Roman" pitchFamily="18" charset="0"/>
                <a:cs typeface="Times New Roman" pitchFamily="18" charset="0"/>
              </a:rPr>
              <a:t> </a:t>
            </a:r>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Về</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công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nghệ</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kỹ</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thuật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tiên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tiến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phát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triển</a:t>
            </a:r>
            <a:endParaRPr lang="en-US" sz="2000" b="1" dirty="0" smtClean="0">
              <a:solidFill>
                <a:srgbClr val="FFFF00"/>
              </a:solidFill>
              <a:latin typeface="Times New Roman" pitchFamily="18" charset="0"/>
              <a:cs typeface="Times New Roman" pitchFamily="18" charset="0"/>
            </a:endParaRPr>
          </a:p>
          <a:p>
            <a:r>
              <a:rPr lang="en-US" sz="2000" b="1" dirty="0">
                <a:solidFill>
                  <a:srgbClr val="FFFF00"/>
                </a:solidFill>
                <a:latin typeface="Times New Roman" pitchFamily="18" charset="0"/>
                <a:cs typeface="Times New Roman" pitchFamily="18" charset="0"/>
              </a:rPr>
              <a:t> </a:t>
            </a:r>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Về</a:t>
            </a:r>
            <a:r>
              <a:rPr lang="en-US" sz="2000" b="1" dirty="0" smtClean="0">
                <a:solidFill>
                  <a:srgbClr val="FFFF00"/>
                </a:solidFill>
                <a:latin typeface="Times New Roman" pitchFamily="18" charset="0"/>
                <a:cs typeface="Times New Roman" pitchFamily="18" charset="0"/>
              </a:rPr>
              <a:t> y </a:t>
            </a:r>
            <a:r>
              <a:rPr lang="en-US" sz="2000" b="1" dirty="0" err="1" smtClean="0">
                <a:solidFill>
                  <a:srgbClr val="FFFF00"/>
                </a:solidFill>
                <a:latin typeface="Times New Roman" pitchFamily="18" charset="0"/>
                <a:cs typeface="Times New Roman" pitchFamily="18" charset="0"/>
              </a:rPr>
              <a:t>học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phát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triển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nhiều</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bài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thuốc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mới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chữa</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được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nhiều</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bệnh</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hơn</a:t>
            </a:r>
            <a:endParaRPr lang="en-US" sz="2000" b="1" dirty="0" smtClean="0">
              <a:solidFill>
                <a:srgbClr val="FFFF00"/>
              </a:solidFill>
              <a:latin typeface="Times New Roman" pitchFamily="18" charset="0"/>
              <a:cs typeface="Times New Roman" pitchFamily="18" charset="0"/>
            </a:endParaRPr>
          </a:p>
          <a:p>
            <a:r>
              <a:rPr lang="en-US" sz="2000" b="1" dirty="0">
                <a:solidFill>
                  <a:srgbClr val="FFFF00"/>
                </a:solidFill>
                <a:latin typeface="Times New Roman" pitchFamily="18" charset="0"/>
                <a:cs typeface="Times New Roman" pitchFamily="18" charset="0"/>
              </a:rPr>
              <a:t> </a:t>
            </a:r>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Về</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ẩm</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thược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văn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hóa</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và</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nghệ</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thuật</a:t>
            </a:r>
            <a:endParaRPr lang="en-US" sz="2000" b="1" dirty="0">
              <a:solidFill>
                <a:srgbClr val="FFFF00"/>
              </a:solidFill>
              <a:latin typeface="Times New Roman" pitchFamily="18" charset="0"/>
              <a:cs typeface="Times New Roman" pitchFamily="18" charset="0"/>
            </a:endParaRPr>
          </a:p>
        </p:txBody>
      </p:sp>
      <p:sp>
        <p:nvSpPr>
          <p:cNvPr id="7" name="TextBox 6"/>
          <p:cNvSpPr txBox="1"/>
          <p:nvPr/>
        </p:nvSpPr>
        <p:spPr>
          <a:xfrm>
            <a:off x="872836" y="3043215"/>
            <a:ext cx="7315200" cy="1015663"/>
          </a:xfrm>
          <a:prstGeom prst="rect">
            <a:avLst/>
          </a:prstGeom>
          <a:noFill/>
        </p:spPr>
        <p:txBody>
          <a:bodyPr wrap="square" rtlCol="0">
            <a:spAutoFit/>
          </a:bodyPr>
          <a:lstStyle/>
          <a:p>
            <a:r>
              <a:rPr lang="en-US" sz="2000" b="1" i="1" u="sng" dirty="0">
                <a:latin typeface="Times New Roman" pitchFamily="18" charset="0"/>
                <a:cs typeface="Times New Roman" pitchFamily="18" charset="0"/>
              </a:rPr>
              <a:t>c</a:t>
            </a:r>
            <a:r>
              <a:rPr lang="en-US" sz="2000" b="1" i="1" u="sng" dirty="0" smtClean="0">
                <a:latin typeface="Times New Roman" pitchFamily="18" charset="0"/>
                <a:cs typeface="Times New Roman" pitchFamily="18" charset="0"/>
              </a:rPr>
              <a:t>, </a:t>
            </a:r>
            <a:r>
              <a:rPr lang="en-US" sz="2000" b="1" i="1" u="sng" dirty="0" err="1" smtClean="0">
                <a:latin typeface="Times New Roman" pitchFamily="18" charset="0"/>
                <a:cs typeface="Times New Roman" pitchFamily="18" charset="0"/>
              </a:rPr>
              <a:t>Kết</a:t>
            </a:r>
            <a:r>
              <a:rPr lang="en-US" sz="2000" b="1" i="1" u="sng" dirty="0" smtClean="0">
                <a:latin typeface="Times New Roman" pitchFamily="18" charset="0"/>
                <a:cs typeface="Times New Roman" pitchFamily="18" charset="0"/>
              </a:rPr>
              <a:t> </a:t>
            </a:r>
            <a:r>
              <a:rPr lang="en-US" sz="2000" b="1" i="1" u="sng" dirty="0" err="1" smtClean="0">
                <a:latin typeface="Times New Roman" pitchFamily="18" charset="0"/>
                <a:cs typeface="Times New Roman" pitchFamily="18" charset="0"/>
              </a:rPr>
              <a:t>bài</a:t>
            </a:r>
            <a:endParaRPr lang="en-US" sz="2000" b="1" i="1" u="sng" dirty="0" smtClean="0">
              <a:latin typeface="Times New Roman" pitchFamily="18" charset="0"/>
              <a:cs typeface="Times New Roman" pitchFamily="18" charset="0"/>
            </a:endParaRPr>
          </a:p>
          <a:p>
            <a:r>
              <a:rPr lang="en-US" sz="2000" b="1" dirty="0">
                <a:solidFill>
                  <a:srgbClr val="FFFF00"/>
                </a:solidFill>
                <a:latin typeface="Times New Roman" pitchFamily="18" charset="0"/>
                <a:cs typeface="Times New Roman" pitchFamily="18" charset="0"/>
              </a:rPr>
              <a:t> </a:t>
            </a:r>
            <a:r>
              <a:rPr lang="en-US" sz="2000" b="1" dirty="0" smtClean="0">
                <a:solidFill>
                  <a:srgbClr val="FFFF00"/>
                </a:solidFill>
                <a:latin typeface="Times New Roman" pitchFamily="18" charset="0"/>
                <a:cs typeface="Times New Roman" pitchFamily="18" charset="0"/>
              </a:rPr>
              <a:t>-</a:t>
            </a:r>
            <a:r>
              <a:rPr lang="en-US" sz="2000" b="1" dirty="0" err="1" smtClean="0">
                <a:solidFill>
                  <a:srgbClr val="FFFF00"/>
                </a:solidFill>
                <a:latin typeface="Times New Roman" pitchFamily="18" charset="0"/>
                <a:cs typeface="Times New Roman" pitchFamily="18" charset="0"/>
              </a:rPr>
              <a:t>Lời</a:t>
            </a:r>
            <a:r>
              <a:rPr lang="en-US" sz="2000" b="1" dirty="0" smtClean="0">
                <a:solidFill>
                  <a:srgbClr val="FFFF00"/>
                </a:solidFill>
                <a:latin typeface="Times New Roman" pitchFamily="18" charset="0"/>
                <a:cs typeface="Times New Roman" pitchFamily="18" charset="0"/>
              </a:rPr>
              <a:t> </a:t>
            </a:r>
            <a:r>
              <a:rPr lang="en-US" sz="2000" b="1" dirty="0" err="1">
                <a:solidFill>
                  <a:srgbClr val="FFFF00"/>
                </a:solidFill>
                <a:latin typeface="Times New Roman" pitchFamily="18" charset="0"/>
                <a:cs typeface="Times New Roman" pitchFamily="18" charset="0"/>
              </a:rPr>
              <a:t>chào</a:t>
            </a:r>
            <a:r>
              <a:rPr lang="en-US" sz="2000" b="1" dirty="0">
                <a:solidFill>
                  <a:srgbClr val="FFFF00"/>
                </a:solidFill>
                <a:latin typeface="Times New Roman" pitchFamily="18" charset="0"/>
                <a:cs typeface="Times New Roman" pitchFamily="18" charset="0"/>
              </a:rPr>
              <a:t> </a:t>
            </a:r>
            <a:r>
              <a:rPr lang="en-US" sz="2000" b="1" dirty="0" err="1">
                <a:solidFill>
                  <a:srgbClr val="FFFF00"/>
                </a:solidFill>
                <a:latin typeface="Times New Roman" pitchFamily="18" charset="0"/>
                <a:cs typeface="Times New Roman" pitchFamily="18" charset="0"/>
              </a:rPr>
              <a:t>tạm</a:t>
            </a:r>
            <a:r>
              <a:rPr lang="en-US" sz="2000" b="1" dirty="0">
                <a:solidFill>
                  <a:srgbClr val="FFFF00"/>
                </a:solidFill>
                <a:latin typeface="Times New Roman" pitchFamily="18" charset="0"/>
                <a:cs typeface="Times New Roman" pitchFamily="18" charset="0"/>
              </a:rPr>
              <a:t> </a:t>
            </a:r>
            <a:r>
              <a:rPr lang="en-US" sz="2000" b="1" dirty="0" err="1">
                <a:solidFill>
                  <a:srgbClr val="FFFF00"/>
                </a:solidFill>
                <a:latin typeface="Times New Roman" pitchFamily="18" charset="0"/>
                <a:cs typeface="Times New Roman" pitchFamily="18" charset="0"/>
              </a:rPr>
              <a:t>biệt</a:t>
            </a:r>
            <a:endParaRPr lang="en-US" sz="2000" b="1" dirty="0">
              <a:solidFill>
                <a:srgbClr val="FFFF00"/>
              </a:solidFill>
              <a:latin typeface="Times New Roman" pitchFamily="18" charset="0"/>
              <a:cs typeface="Times New Roman" pitchFamily="18" charset="0"/>
            </a:endParaRPr>
          </a:p>
          <a:p>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Lời</a:t>
            </a:r>
            <a:r>
              <a:rPr lang="en-US" sz="2000" b="1" dirty="0" smtClean="0">
                <a:solidFill>
                  <a:srgbClr val="FFFF00"/>
                </a:solidFill>
                <a:latin typeface="Times New Roman" pitchFamily="18" charset="0"/>
                <a:cs typeface="Times New Roman" pitchFamily="18" charset="0"/>
              </a:rPr>
              <a:t> </a:t>
            </a:r>
            <a:r>
              <a:rPr lang="en-US" sz="2000" b="1" dirty="0" err="1">
                <a:solidFill>
                  <a:srgbClr val="FFFF00"/>
                </a:solidFill>
                <a:latin typeface="Times New Roman" pitchFamily="18" charset="0"/>
                <a:cs typeface="Times New Roman" pitchFamily="18" charset="0"/>
              </a:rPr>
              <a:t>hứa</a:t>
            </a:r>
            <a:r>
              <a:rPr lang="en-US" sz="2000" b="1" dirty="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hẹn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trong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tương</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lai</a:t>
            </a:r>
            <a:endParaRPr lang="en-US" sz="20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25712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400050"/>
            <a:ext cx="7772400" cy="400110"/>
          </a:xfrm>
          <a:prstGeom prst="rect">
            <a:avLst/>
          </a:prstGeom>
          <a:noFill/>
        </p:spPr>
        <p:txBody>
          <a:bodyPr wrap="square" rtlCol="0">
            <a:spAutoFit/>
          </a:bodyPr>
          <a:lstStyle/>
          <a:p>
            <a:r>
              <a:rPr lang="en-US" sz="2000" b="1" dirty="0" smtClean="0">
                <a:solidFill>
                  <a:srgbClr val="FFFF00"/>
                </a:solidFill>
                <a:latin typeface="Times New Roman" pitchFamily="18" charset="0"/>
                <a:cs typeface="Times New Roman" pitchFamily="18" charset="0"/>
              </a:rPr>
              <a:t>3. </a:t>
            </a:r>
            <a:r>
              <a:rPr lang="en-US" sz="2000" b="1" dirty="0" err="1" smtClean="0">
                <a:solidFill>
                  <a:srgbClr val="FFFF00"/>
                </a:solidFill>
                <a:latin typeface="Times New Roman" pitchFamily="18" charset="0"/>
                <a:cs typeface="Times New Roman" pitchFamily="18" charset="0"/>
              </a:rPr>
              <a:t>Viết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bài</a:t>
            </a:r>
            <a:endParaRPr lang="en-US" sz="2000" b="1" dirty="0">
              <a:solidFill>
                <a:srgbClr val="FFFF00"/>
              </a:solidFill>
              <a:latin typeface="Times New Roman" pitchFamily="18" charset="0"/>
              <a:cs typeface="Times New Roman" pitchFamily="18" charset="0"/>
            </a:endParaRPr>
          </a:p>
        </p:txBody>
      </p:sp>
      <p:sp>
        <p:nvSpPr>
          <p:cNvPr id="6" name="TextBox 5"/>
          <p:cNvSpPr txBox="1"/>
          <p:nvPr/>
        </p:nvSpPr>
        <p:spPr>
          <a:xfrm>
            <a:off x="609600" y="800160"/>
            <a:ext cx="7772400" cy="400110"/>
          </a:xfrm>
          <a:prstGeom prst="rect">
            <a:avLst/>
          </a:prstGeom>
          <a:noFill/>
        </p:spPr>
        <p:txBody>
          <a:bodyPr wrap="square" rtlCol="0">
            <a:spAutoFit/>
          </a:bodyPr>
          <a:lstStyle/>
          <a:p>
            <a:r>
              <a:rPr lang="en-US" sz="2000" b="1" i="1" dirty="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Luyện</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viết</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đoạn</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mở</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bài</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và</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kết</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bài</a:t>
            </a:r>
            <a:endParaRPr lang="en-US" sz="2000" b="1" i="1" dirty="0">
              <a:solidFill>
                <a:srgbClr val="FFFF00"/>
              </a:solidFill>
              <a:latin typeface="Times New Roman" pitchFamily="18" charset="0"/>
              <a:cs typeface="Times New Roman" pitchFamily="18" charset="0"/>
            </a:endParaRPr>
          </a:p>
        </p:txBody>
      </p:sp>
      <p:sp>
        <p:nvSpPr>
          <p:cNvPr id="7" name="TextBox 6"/>
          <p:cNvSpPr txBox="1"/>
          <p:nvPr/>
        </p:nvSpPr>
        <p:spPr>
          <a:xfrm>
            <a:off x="457200" y="1184564"/>
            <a:ext cx="7696200" cy="3970318"/>
          </a:xfrm>
          <a:prstGeom prst="rect">
            <a:avLst/>
          </a:prstGeom>
          <a:noFill/>
        </p:spPr>
        <p:txBody>
          <a:bodyPr wrap="square" rtlCol="0">
            <a:spAutoFit/>
          </a:bodyPr>
          <a:lstStyle/>
          <a:p>
            <a:pPr algn="just"/>
            <a:r>
              <a:rPr lang="en-US" b="1" dirty="0" smtClean="0">
                <a:solidFill>
                  <a:srgbClr val="FFFF00"/>
                </a:solidFill>
                <a:latin typeface="Times New Roman" pitchFamily="18" charset="0"/>
                <a:cs typeface="Times New Roman" pitchFamily="18" charset="0"/>
              </a:rPr>
              <a:t> </a:t>
            </a:r>
            <a:r>
              <a:rPr lang="en-US" b="1" dirty="0" err="1" smtClean="0">
                <a:solidFill>
                  <a:srgbClr val="FFFF00"/>
                </a:solidFill>
                <a:latin typeface="Times New Roman" pitchFamily="18" charset="0"/>
                <a:cs typeface="Times New Roman" pitchFamily="18" charset="0"/>
              </a:rPr>
              <a:t>Mở</a:t>
            </a:r>
            <a:r>
              <a:rPr lang="en-US" b="1" dirty="0" smtClean="0">
                <a:solidFill>
                  <a:srgbClr val="FFFF00"/>
                </a:solidFill>
                <a:latin typeface="Times New Roman" pitchFamily="18" charset="0"/>
                <a:cs typeface="Times New Roman" pitchFamily="18" charset="0"/>
              </a:rPr>
              <a:t> </a:t>
            </a:r>
            <a:r>
              <a:rPr lang="en-US" b="1" dirty="0" err="1" smtClean="0">
                <a:solidFill>
                  <a:srgbClr val="FFFF00"/>
                </a:solidFill>
                <a:latin typeface="Times New Roman" pitchFamily="18" charset="0"/>
                <a:cs typeface="Times New Roman" pitchFamily="18" charset="0"/>
              </a:rPr>
              <a:t>bài</a:t>
            </a:r>
            <a:r>
              <a:rPr lang="en-US" b="1" dirty="0" smtClean="0">
                <a:solidFill>
                  <a:srgbClr val="FFFF00"/>
                </a:solidFill>
                <a:latin typeface="Times New Roman" pitchFamily="18" charset="0"/>
                <a:cs typeface="Times New Roman" pitchFamily="18" charset="0"/>
              </a:rPr>
              <a:t> tam </a:t>
            </a:r>
            <a:r>
              <a:rPr lang="en-US" b="1" dirty="0" err="1" smtClean="0">
                <a:solidFill>
                  <a:srgbClr val="FFFF00"/>
                </a:solidFill>
                <a:latin typeface="Times New Roman" pitchFamily="18" charset="0"/>
                <a:cs typeface="Times New Roman" pitchFamily="18" charset="0"/>
              </a:rPr>
              <a:t>khảo</a:t>
            </a:r>
            <a:r>
              <a:rPr lang="en-US" b="1" dirty="0" smtClean="0">
                <a:solidFill>
                  <a:srgbClr val="FFFF00"/>
                </a:solidFill>
                <a:latin typeface="Times New Roman" pitchFamily="18" charset="0"/>
                <a:cs typeface="Times New Roman" pitchFamily="18" charset="0"/>
              </a:rPr>
              <a:t>:</a:t>
            </a:r>
          </a:p>
          <a:p>
            <a:pPr lvl="1" algn="just"/>
            <a:r>
              <a:rPr lang="vi-VN" b="1" i="1" dirty="0">
                <a:solidFill>
                  <a:schemeClr val="bg1"/>
                </a:solidFill>
                <a:latin typeface="Times New Roman" pitchFamily="18" charset="0"/>
                <a:cs typeface="Times New Roman" pitchFamily="18" charset="0"/>
              </a:rPr>
              <a:t>Chào bạn Kang Wook thân mến!</a:t>
            </a:r>
          </a:p>
          <a:p>
            <a:pPr algn="just"/>
            <a:r>
              <a:rPr lang="en-US" b="1" i="1" dirty="0" smtClean="0">
                <a:solidFill>
                  <a:schemeClr val="accent6">
                    <a:lumMod val="75000"/>
                  </a:schemeClr>
                </a:solidFill>
                <a:latin typeface="Times New Roman" pitchFamily="18" charset="0"/>
                <a:cs typeface="Times New Roman" pitchFamily="18" charset="0"/>
              </a:rPr>
              <a:t>       </a:t>
            </a:r>
            <a:r>
              <a:rPr lang="vi-VN" b="1" i="1" dirty="0" smtClean="0">
                <a:latin typeface="Times New Roman" pitchFamily="18" charset="0"/>
                <a:cs typeface="Times New Roman" pitchFamily="18" charset="0"/>
              </a:rPr>
              <a:t>Mình </a:t>
            </a:r>
            <a:r>
              <a:rPr lang="vi-VN" b="1" i="1" dirty="0">
                <a:latin typeface="Times New Roman" pitchFamily="18" charset="0"/>
                <a:cs typeface="Times New Roman" pitchFamily="18" charset="0"/>
              </a:rPr>
              <a:t>vừa đọc bức thư của bạn xong, mình nhắm mắt lại và hít thật sâu suy nghĩ và tưởng tượng rằng. Đất nước của bạn thật tuyệt vời! Một hoàng cung lộng lẫy! sang trọng và có những nét hoa văn thật đẹp. Và còn hòn đảo Chechu của nước cậu thì có đầy thiên nhiên, những thảm cỏ xanh mướt, êm ái. Và xứ sở kim chi, ngành điện ảnh cũng phong phú phát triển. Con người ở đó rất thân thiện. Chắc cậu tự hào về đất nước của cậu nhỉ!</a:t>
            </a:r>
          </a:p>
          <a:p>
            <a:pPr algn="just"/>
            <a:r>
              <a:rPr lang="en-US" b="1" i="1" dirty="0" smtClean="0">
                <a:solidFill>
                  <a:srgbClr val="FFFF00"/>
                </a:solidFill>
                <a:latin typeface="Times New Roman" pitchFamily="18" charset="0"/>
                <a:cs typeface="Times New Roman" pitchFamily="18" charset="0"/>
              </a:rPr>
              <a:t>      </a:t>
            </a:r>
            <a:r>
              <a:rPr lang="vi-VN" b="1" i="1" dirty="0" smtClean="0">
                <a:solidFill>
                  <a:srgbClr val="FFFF00"/>
                </a:solidFill>
                <a:latin typeface="Times New Roman" pitchFamily="18" charset="0"/>
                <a:cs typeface="Times New Roman" pitchFamily="18" charset="0"/>
              </a:rPr>
              <a:t>Tớ </a:t>
            </a:r>
            <a:r>
              <a:rPr lang="vi-VN" b="1" i="1" dirty="0">
                <a:solidFill>
                  <a:srgbClr val="FFFF00"/>
                </a:solidFill>
                <a:latin typeface="Times New Roman" pitchFamily="18" charset="0"/>
                <a:cs typeface="Times New Roman" pitchFamily="18" charset="0"/>
              </a:rPr>
              <a:t>cũng như cậu, cũng tự hào về đất nước của mình. Tớ kể cho cậu nghe nhé! Đất nước của tớ có những danh lam, thắng cảnh rất nổi tiếng. Như là ở Hà Nội thì có Hồ Gươm. Mặt nước trong xanh, có những cái cây xoè rộng cánh tay để che chở cho mặt hồ, tháp Rùa thì đó là do con người tạo ra nhưng nó có sự hài hoà rất cao với thiên nhiên. Nó có về một sự tích của nó đấy! Tớ sẽ kể cho cậu nghe nha!</a:t>
            </a:r>
            <a:endParaRPr lang="en-US" b="1" i="1" dirty="0">
              <a:solidFill>
                <a:srgbClr val="FFFF00"/>
              </a:solidFill>
              <a:latin typeface="Times New Roman" pitchFamily="18" charset="0"/>
              <a:cs typeface="Times New Roman" pitchFamily="18" charset="0"/>
            </a:endParaRPr>
          </a:p>
        </p:txBody>
      </p:sp>
      <p:sp>
        <p:nvSpPr>
          <p:cNvPr id="8" name="Right Brace 7"/>
          <p:cNvSpPr/>
          <p:nvPr/>
        </p:nvSpPr>
        <p:spPr>
          <a:xfrm>
            <a:off x="5029201" y="1371600"/>
            <a:ext cx="45719" cy="28575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solidFill>
                <a:srgbClr val="FFFF00"/>
              </a:solidFill>
            </a:endParaRPr>
          </a:p>
        </p:txBody>
      </p:sp>
      <p:sp>
        <p:nvSpPr>
          <p:cNvPr id="9" name="TextBox 8"/>
          <p:cNvSpPr txBox="1"/>
          <p:nvPr/>
        </p:nvSpPr>
        <p:spPr>
          <a:xfrm>
            <a:off x="5257800" y="1371600"/>
            <a:ext cx="2057400" cy="400110"/>
          </a:xfrm>
          <a:prstGeom prst="rect">
            <a:avLst/>
          </a:prstGeom>
          <a:noFill/>
        </p:spPr>
        <p:txBody>
          <a:bodyPr wrap="square" rtlCol="0">
            <a:spAutoFit/>
          </a:bodyPr>
          <a:lstStyle/>
          <a:p>
            <a:r>
              <a:rPr lang="en-US" sz="2000" b="1" dirty="0" err="1" smtClean="0">
                <a:solidFill>
                  <a:srgbClr val="FFC000"/>
                </a:solidFill>
                <a:latin typeface="Times New Roman" pitchFamily="18" charset="0"/>
                <a:cs typeface="Times New Roman" pitchFamily="18" charset="0"/>
              </a:rPr>
              <a:t>Người</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nhận</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thư</a:t>
            </a:r>
            <a:endParaRPr lang="en-US" sz="2000" b="1" dirty="0">
              <a:solidFill>
                <a:srgbClr val="FFC000"/>
              </a:solidFill>
              <a:latin typeface="Times New Roman" pitchFamily="18" charset="0"/>
              <a:cs typeface="Times New Roman" pitchFamily="18" charset="0"/>
            </a:endParaRPr>
          </a:p>
        </p:txBody>
      </p:sp>
      <p:sp>
        <p:nvSpPr>
          <p:cNvPr id="10" name="Right Brace 9"/>
          <p:cNvSpPr/>
          <p:nvPr/>
        </p:nvSpPr>
        <p:spPr>
          <a:xfrm>
            <a:off x="8153401" y="1771650"/>
            <a:ext cx="45719" cy="131445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8199120" y="1102839"/>
            <a:ext cx="944880" cy="2246769"/>
          </a:xfrm>
          <a:prstGeom prst="rect">
            <a:avLst/>
          </a:prstGeom>
          <a:noFill/>
        </p:spPr>
        <p:txBody>
          <a:bodyPr wrap="square" rtlCol="0">
            <a:spAutoFit/>
          </a:bodyPr>
          <a:lstStyle/>
          <a:p>
            <a:r>
              <a:rPr lang="en-US" sz="2000" b="1" dirty="0" err="1" smtClean="0">
                <a:solidFill>
                  <a:srgbClr val="FFC000"/>
                </a:solidFill>
                <a:latin typeface="Times New Roman" pitchFamily="18" charset="0"/>
                <a:cs typeface="Times New Roman" pitchFamily="18" charset="0"/>
              </a:rPr>
              <a:t>Liên</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tưởng</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đến</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đất</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nước</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của</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bạn</a:t>
            </a:r>
            <a:endParaRPr lang="en-US" sz="2000" b="1" dirty="0">
              <a:solidFill>
                <a:srgbClr val="FFC000"/>
              </a:solidFill>
              <a:latin typeface="Times New Roman" pitchFamily="18" charset="0"/>
              <a:cs typeface="Times New Roman" pitchFamily="18" charset="0"/>
            </a:endParaRPr>
          </a:p>
        </p:txBody>
      </p:sp>
      <p:sp>
        <p:nvSpPr>
          <p:cNvPr id="13" name="Right Brace 12"/>
          <p:cNvSpPr/>
          <p:nvPr/>
        </p:nvSpPr>
        <p:spPr>
          <a:xfrm>
            <a:off x="8153401" y="3361954"/>
            <a:ext cx="45719" cy="121004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8305800" y="3586104"/>
            <a:ext cx="838200" cy="1015663"/>
          </a:xfrm>
          <a:prstGeom prst="rect">
            <a:avLst/>
          </a:prstGeom>
          <a:noFill/>
        </p:spPr>
        <p:txBody>
          <a:bodyPr wrap="square" rtlCol="0">
            <a:spAutoFit/>
          </a:bodyPr>
          <a:lstStyle/>
          <a:p>
            <a:r>
              <a:rPr lang="en-US" sz="2000" b="1" dirty="0" err="1" smtClean="0">
                <a:solidFill>
                  <a:srgbClr val="FFC000"/>
                </a:solidFill>
                <a:latin typeface="Times New Roman" pitchFamily="18" charset="0"/>
                <a:cs typeface="Times New Roman" pitchFamily="18" charset="0"/>
              </a:rPr>
              <a:t>Lí</a:t>
            </a:r>
            <a:r>
              <a:rPr lang="en-US" sz="2000" b="1" dirty="0" smtClean="0">
                <a:solidFill>
                  <a:srgbClr val="FFC000"/>
                </a:solidFill>
                <a:latin typeface="Times New Roman" pitchFamily="18" charset="0"/>
                <a:cs typeface="Times New Roman" pitchFamily="18" charset="0"/>
              </a:rPr>
              <a:t> do </a:t>
            </a:r>
            <a:r>
              <a:rPr lang="en-US" sz="2000" b="1" dirty="0" err="1" smtClean="0">
                <a:solidFill>
                  <a:srgbClr val="FFC000"/>
                </a:solidFill>
                <a:latin typeface="Times New Roman" pitchFamily="18" charset="0"/>
                <a:cs typeface="Times New Roman" pitchFamily="18" charset="0"/>
              </a:rPr>
              <a:t>viết</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thư</a:t>
            </a:r>
            <a:endParaRPr lang="en-US" sz="2000" b="1" dirty="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val="278578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arn(inVertical)">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animBg="1"/>
      <p:bldP spid="9" grpId="0"/>
      <p:bldP spid="10" grpId="0" animBg="1"/>
      <p:bldP spid="12" grpId="0"/>
      <p:bldP spid="13"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71450"/>
            <a:ext cx="7696200" cy="2554545"/>
          </a:xfrm>
          <a:prstGeom prst="rect">
            <a:avLst/>
          </a:prstGeom>
          <a:noFill/>
        </p:spPr>
        <p:txBody>
          <a:bodyPr wrap="square" rtlCol="0">
            <a:spAutoFit/>
          </a:bodyPr>
          <a:lstStyle/>
          <a:p>
            <a:pPr algn="just"/>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Kết</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bài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tham</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khảo</a:t>
            </a:r>
            <a:r>
              <a:rPr lang="en-US" sz="2000" b="1" dirty="0" smtClean="0">
                <a:solidFill>
                  <a:srgbClr val="FFFF00"/>
                </a:solidFill>
                <a:latin typeface="Times New Roman" pitchFamily="18" charset="0"/>
                <a:cs typeface="Times New Roman" pitchFamily="18" charset="0"/>
              </a:rPr>
              <a:t>:</a:t>
            </a:r>
          </a:p>
          <a:p>
            <a:pPr algn="just"/>
            <a:r>
              <a:rPr lang="en-US" sz="2000" b="1" i="1" dirty="0">
                <a:solidFill>
                  <a:schemeClr val="tx2">
                    <a:lumMod val="40000"/>
                    <a:lumOff val="60000"/>
                  </a:schemeClr>
                </a:solidFill>
                <a:latin typeface="Times New Roman" pitchFamily="18" charset="0"/>
                <a:cs typeface="Times New Roman" pitchFamily="18" charset="0"/>
              </a:rPr>
              <a:t> </a:t>
            </a:r>
            <a:r>
              <a:rPr lang="en-US" sz="2000" b="1" i="1" dirty="0" smtClean="0">
                <a:solidFill>
                  <a:schemeClr val="tx2">
                    <a:lumMod val="40000"/>
                    <a:lumOff val="60000"/>
                  </a:schemeClr>
                </a:solidFill>
                <a:latin typeface="Times New Roman" pitchFamily="18" charset="0"/>
                <a:cs typeface="Times New Roman" pitchFamily="18" charset="0"/>
              </a:rPr>
              <a:t>     </a:t>
            </a:r>
            <a:r>
              <a:rPr lang="vi-VN" sz="2000" b="1" i="1" dirty="0" smtClean="0">
                <a:solidFill>
                  <a:schemeClr val="tx2">
                    <a:lumMod val="40000"/>
                    <a:lumOff val="60000"/>
                  </a:schemeClr>
                </a:solidFill>
                <a:latin typeface="Times New Roman" pitchFamily="18" charset="0"/>
                <a:cs typeface="Times New Roman" pitchFamily="18" charset="0"/>
              </a:rPr>
              <a:t>Còn </a:t>
            </a:r>
            <a:r>
              <a:rPr lang="vi-VN" sz="2000" b="1" i="1" dirty="0">
                <a:solidFill>
                  <a:schemeClr val="tx2">
                    <a:lumMod val="40000"/>
                    <a:lumOff val="60000"/>
                  </a:schemeClr>
                </a:solidFill>
                <a:latin typeface="Times New Roman" pitchFamily="18" charset="0"/>
                <a:cs typeface="Times New Roman" pitchFamily="18" charset="0"/>
              </a:rPr>
              <a:t>rất nhiều danh lam thắng cảnh nữa, mình sẽ tiếp tục kể cho bạn ở những lá thư sau. Một lần nữa từ trái tim, mình xin gửi đến bạn tình cảm đẹp đẽ nhất.</a:t>
            </a:r>
            <a:r>
              <a:rPr lang="vi-VN" sz="2000" b="1" i="1" dirty="0">
                <a:solidFill>
                  <a:srgbClr val="FFFF00"/>
                </a:solidFill>
                <a:latin typeface="Times New Roman" pitchFamily="18" charset="0"/>
                <a:cs typeface="Times New Roman" pitchFamily="18" charset="0"/>
              </a:rPr>
              <a:t> Mình hi vọng rằng một ngày nào đó, bạn có dịp sang Việt Nam thăm đất nước và con người của dân tộc VN.</a:t>
            </a:r>
          </a:p>
          <a:p>
            <a:pPr algn="just"/>
            <a:r>
              <a:rPr lang="vi-VN" sz="2000" b="1" i="1" dirty="0" smtClean="0">
                <a:solidFill>
                  <a:srgbClr val="FF0000"/>
                </a:solidFill>
                <a:latin typeface="Times New Roman" pitchFamily="18" charset="0"/>
                <a:cs typeface="Times New Roman" pitchFamily="18" charset="0"/>
              </a:rPr>
              <a:t>Mình </a:t>
            </a:r>
            <a:r>
              <a:rPr lang="vi-VN" sz="2000" b="1" i="1" dirty="0">
                <a:solidFill>
                  <a:srgbClr val="FF0000"/>
                </a:solidFill>
                <a:latin typeface="Times New Roman" pitchFamily="18" charset="0"/>
                <a:cs typeface="Times New Roman" pitchFamily="18" charset="0"/>
              </a:rPr>
              <a:t>chờ thư của bạn!</a:t>
            </a:r>
          </a:p>
          <a:p>
            <a:pPr algn="just"/>
            <a:r>
              <a:rPr lang="vi-VN" sz="2000" b="1" i="1" dirty="0" smtClean="0">
                <a:solidFill>
                  <a:srgbClr val="FF0000"/>
                </a:solidFill>
                <a:latin typeface="Times New Roman" pitchFamily="18" charset="0"/>
                <a:cs typeface="Times New Roman" pitchFamily="18" charset="0"/>
              </a:rPr>
              <a:t>Bạn </a:t>
            </a:r>
            <a:r>
              <a:rPr lang="vi-VN" sz="2000" b="1" i="1" dirty="0">
                <a:solidFill>
                  <a:srgbClr val="FF0000"/>
                </a:solidFill>
                <a:latin typeface="Times New Roman" pitchFamily="18" charset="0"/>
                <a:cs typeface="Times New Roman" pitchFamily="18" charset="0"/>
              </a:rPr>
              <a:t>của bạn</a:t>
            </a:r>
            <a:endParaRPr lang="en-US" sz="2000" b="1" i="1" dirty="0" smtClean="0">
              <a:solidFill>
                <a:srgbClr val="FF0000"/>
              </a:solidFill>
              <a:latin typeface="Times New Roman" pitchFamily="18" charset="0"/>
              <a:cs typeface="Times New Roman" pitchFamily="18" charset="0"/>
            </a:endParaRPr>
          </a:p>
          <a:p>
            <a:pPr algn="just"/>
            <a:endParaRPr lang="en-US" sz="2000" b="1" dirty="0">
              <a:solidFill>
                <a:srgbClr val="00B0F0"/>
              </a:solidFill>
              <a:latin typeface="Times New Roman" pitchFamily="18" charset="0"/>
              <a:cs typeface="Times New Roman" pitchFamily="18" charset="0"/>
            </a:endParaRPr>
          </a:p>
        </p:txBody>
      </p:sp>
      <p:sp>
        <p:nvSpPr>
          <p:cNvPr id="5" name="Right Brace 4"/>
          <p:cNvSpPr/>
          <p:nvPr/>
        </p:nvSpPr>
        <p:spPr>
          <a:xfrm>
            <a:off x="8153401" y="457200"/>
            <a:ext cx="45719" cy="40005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8199120" y="457200"/>
            <a:ext cx="1097281" cy="707886"/>
          </a:xfrm>
          <a:prstGeom prst="rect">
            <a:avLst/>
          </a:prstGeom>
          <a:noFill/>
        </p:spPr>
        <p:txBody>
          <a:bodyPr wrap="square" rtlCol="0">
            <a:spAutoFit/>
          </a:bodyPr>
          <a:lstStyle/>
          <a:p>
            <a:r>
              <a:rPr lang="en-US" sz="2000" b="1" dirty="0" err="1" smtClean="0">
                <a:solidFill>
                  <a:srgbClr val="FFC000"/>
                </a:solidFill>
                <a:latin typeface="Times New Roman" pitchFamily="18" charset="0"/>
                <a:cs typeface="Times New Roman" pitchFamily="18" charset="0"/>
              </a:rPr>
              <a:t>Lời</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hứa</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hẹn</a:t>
            </a:r>
            <a:endParaRPr lang="en-US" sz="2000" b="1" dirty="0">
              <a:solidFill>
                <a:srgbClr val="FFC000"/>
              </a:solidFill>
              <a:latin typeface="Times New Roman" pitchFamily="18" charset="0"/>
              <a:cs typeface="Times New Roman" pitchFamily="18" charset="0"/>
            </a:endParaRPr>
          </a:p>
        </p:txBody>
      </p:sp>
      <p:sp>
        <p:nvSpPr>
          <p:cNvPr id="7" name="Right Brace 6"/>
          <p:cNvSpPr/>
          <p:nvPr/>
        </p:nvSpPr>
        <p:spPr>
          <a:xfrm>
            <a:off x="8176260" y="988114"/>
            <a:ext cx="45719" cy="4406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8221979" y="1008896"/>
            <a:ext cx="1097281" cy="400110"/>
          </a:xfrm>
          <a:prstGeom prst="rect">
            <a:avLst/>
          </a:prstGeom>
          <a:noFill/>
        </p:spPr>
        <p:txBody>
          <a:bodyPr wrap="square" rtlCol="0">
            <a:spAutoFit/>
          </a:bodyPr>
          <a:lstStyle/>
          <a:p>
            <a:r>
              <a:rPr lang="en-US" sz="2000" b="1" dirty="0" smtClean="0">
                <a:solidFill>
                  <a:srgbClr val="FFC000"/>
                </a:solidFill>
                <a:latin typeface="Times New Roman" pitchFamily="18" charset="0"/>
                <a:cs typeface="Times New Roman" pitchFamily="18" charset="0"/>
              </a:rPr>
              <a:t>Hi </a:t>
            </a:r>
            <a:r>
              <a:rPr lang="en-US" sz="2000" b="1" dirty="0" err="1" smtClean="0">
                <a:solidFill>
                  <a:srgbClr val="FFC000"/>
                </a:solidFill>
                <a:latin typeface="Times New Roman" pitchFamily="18" charset="0"/>
                <a:cs typeface="Times New Roman" pitchFamily="18" charset="0"/>
              </a:rPr>
              <a:t>vọng</a:t>
            </a:r>
            <a:endParaRPr lang="en-US" sz="2000" b="1" dirty="0">
              <a:solidFill>
                <a:srgbClr val="FFC000"/>
              </a:solidFill>
              <a:latin typeface="Times New Roman" pitchFamily="18" charset="0"/>
              <a:cs typeface="Times New Roman" pitchFamily="18" charset="0"/>
            </a:endParaRPr>
          </a:p>
        </p:txBody>
      </p:sp>
      <p:sp>
        <p:nvSpPr>
          <p:cNvPr id="9" name="Right Brace 8"/>
          <p:cNvSpPr/>
          <p:nvPr/>
        </p:nvSpPr>
        <p:spPr>
          <a:xfrm>
            <a:off x="3124201" y="1428750"/>
            <a:ext cx="45719" cy="5715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429000" y="1706174"/>
            <a:ext cx="1097281" cy="1015663"/>
          </a:xfrm>
          <a:prstGeom prst="rect">
            <a:avLst/>
          </a:prstGeom>
          <a:noFill/>
        </p:spPr>
        <p:txBody>
          <a:bodyPr wrap="square" rtlCol="0">
            <a:spAutoFit/>
          </a:bodyPr>
          <a:lstStyle/>
          <a:p>
            <a:r>
              <a:rPr lang="en-US" sz="2000" b="1" dirty="0" err="1" smtClean="0">
                <a:solidFill>
                  <a:srgbClr val="FFC000"/>
                </a:solidFill>
                <a:latin typeface="Times New Roman" pitchFamily="18" charset="0"/>
                <a:cs typeface="Times New Roman" pitchFamily="18" charset="0"/>
              </a:rPr>
              <a:t>Lời</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chào</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tạm</a:t>
            </a:r>
            <a:r>
              <a:rPr lang="en-US" sz="2000" b="1" dirty="0" smtClean="0">
                <a:solidFill>
                  <a:srgbClr val="FFC000"/>
                </a:solidFill>
                <a:latin typeface="Times New Roman" pitchFamily="18" charset="0"/>
                <a:cs typeface="Times New Roman" pitchFamily="18" charset="0"/>
              </a:rPr>
              <a:t> </a:t>
            </a:r>
            <a:r>
              <a:rPr lang="en-US" sz="2000" b="1" dirty="0" err="1" smtClean="0">
                <a:solidFill>
                  <a:srgbClr val="FFC000"/>
                </a:solidFill>
                <a:latin typeface="Times New Roman" pitchFamily="18" charset="0"/>
                <a:cs typeface="Times New Roman" pitchFamily="18" charset="0"/>
              </a:rPr>
              <a:t>biệt</a:t>
            </a:r>
            <a:endParaRPr lang="en-US" sz="2000" b="1" dirty="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val="361975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Vertic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animBg="1"/>
      <p:bldP spid="8" grpId="0"/>
      <p:bldP spid="9"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400050"/>
            <a:ext cx="7772400" cy="400110"/>
          </a:xfrm>
          <a:prstGeom prst="rect">
            <a:avLst/>
          </a:prstGeom>
          <a:noFill/>
        </p:spPr>
        <p:txBody>
          <a:bodyPr wrap="square" rtlCol="0">
            <a:spAutoFit/>
          </a:bodyPr>
          <a:lstStyle/>
          <a:p>
            <a:r>
              <a:rPr lang="en-US" sz="2000" b="1" dirty="0" smtClean="0">
                <a:solidFill>
                  <a:srgbClr val="FFFF00"/>
                </a:solidFill>
                <a:latin typeface="Times New Roman" pitchFamily="18" charset="0"/>
                <a:cs typeface="Times New Roman" pitchFamily="18" charset="0"/>
              </a:rPr>
              <a:t>4. </a:t>
            </a:r>
            <a:r>
              <a:rPr lang="en-US" sz="2000" b="1" dirty="0" err="1" smtClean="0">
                <a:solidFill>
                  <a:srgbClr val="FFFF00"/>
                </a:solidFill>
                <a:latin typeface="Times New Roman" pitchFamily="18" charset="0"/>
                <a:cs typeface="Times New Roman" pitchFamily="18" charset="0"/>
              </a:rPr>
              <a:t>Đọc</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và</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sửa</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chữa</a:t>
            </a:r>
            <a:r>
              <a:rPr lang="en-US" sz="2000" b="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Về</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ngữ</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pháp</a:t>
            </a:r>
            <a:r>
              <a:rPr lang="en-US" sz="2000" b="1" i="1" dirty="0" smtClean="0">
                <a:solidFill>
                  <a:srgbClr val="FFFF00"/>
                </a:solidFill>
                <a:latin typeface="Times New Roman" pitchFamily="18" charset="0"/>
                <a:cs typeface="Times New Roman" pitchFamily="18" charset="0"/>
              </a:rPr>
              <a:t>, ý </a:t>
            </a:r>
            <a:r>
              <a:rPr lang="en-US" sz="2000" b="1" i="1" dirty="0" err="1" smtClean="0">
                <a:solidFill>
                  <a:srgbClr val="FFFF00"/>
                </a:solidFill>
                <a:latin typeface="Times New Roman" pitchFamily="18" charset="0"/>
                <a:cs typeface="Times New Roman" pitchFamily="18" charset="0"/>
              </a:rPr>
              <a:t>nghĩa</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nội</a:t>
            </a:r>
            <a:r>
              <a:rPr lang="en-US" sz="2000" b="1" i="1" dirty="0" smtClean="0">
                <a:solidFill>
                  <a:srgbClr val="FFFF00"/>
                </a:solidFill>
                <a:latin typeface="Times New Roman" pitchFamily="18" charset="0"/>
                <a:cs typeface="Times New Roman" pitchFamily="18" charset="0"/>
              </a:rPr>
              <a:t> dung </a:t>
            </a:r>
            <a:r>
              <a:rPr lang="en-US" sz="2000" b="1" i="1" dirty="0" err="1" smtClean="0">
                <a:solidFill>
                  <a:srgbClr val="FFFF00"/>
                </a:solidFill>
                <a:latin typeface="Times New Roman" pitchFamily="18" charset="0"/>
                <a:cs typeface="Times New Roman" pitchFamily="18" charset="0"/>
              </a:rPr>
              <a:t>chính</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tả</a:t>
            </a:r>
            <a:endParaRPr lang="en-US" sz="20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422636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400050"/>
            <a:ext cx="7772400" cy="615553"/>
          </a:xfrm>
          <a:prstGeom prst="rect">
            <a:avLst/>
          </a:prstGeom>
          <a:noFill/>
        </p:spPr>
        <p:txBody>
          <a:bodyPr wrap="square" rtlCol="0">
            <a:spAutoFit/>
          </a:bodyPr>
          <a:lstStyle/>
          <a:p>
            <a:r>
              <a:rPr lang="en-US" sz="3400" b="1" dirty="0" smtClean="0">
                <a:solidFill>
                  <a:srgbClr val="FFFF00"/>
                </a:solidFill>
                <a:latin typeface="Times New Roman" pitchFamily="18" charset="0"/>
                <a:cs typeface="Times New Roman" pitchFamily="18" charset="0"/>
              </a:rPr>
              <a:t>III. LUYỆN TẬP</a:t>
            </a:r>
            <a:endParaRPr lang="en-US" sz="3400" b="1" dirty="0">
              <a:solidFill>
                <a:srgbClr val="FFFF00"/>
              </a:solidFill>
              <a:latin typeface="Times New Roman" pitchFamily="18" charset="0"/>
              <a:cs typeface="Times New Roman" pitchFamily="18" charset="0"/>
            </a:endParaRPr>
          </a:p>
        </p:txBody>
      </p:sp>
      <p:sp>
        <p:nvSpPr>
          <p:cNvPr id="5" name="TextBox 4"/>
          <p:cNvSpPr txBox="1"/>
          <p:nvPr/>
        </p:nvSpPr>
        <p:spPr>
          <a:xfrm>
            <a:off x="630382" y="971550"/>
            <a:ext cx="7772400" cy="400110"/>
          </a:xfrm>
          <a:prstGeom prst="rect">
            <a:avLst/>
          </a:prstGeom>
          <a:noFill/>
        </p:spPr>
        <p:txBody>
          <a:bodyPr wrap="square" rtlCol="0">
            <a:spAutoFit/>
          </a:bodyPr>
          <a:lstStyle/>
          <a:p>
            <a:r>
              <a:rPr lang="en-US" sz="2000" b="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Học</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sinh</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làm</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bài</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tập</a:t>
            </a:r>
            <a:r>
              <a:rPr lang="en-US" sz="2000" b="1" i="1" dirty="0" smtClean="0">
                <a:solidFill>
                  <a:srgbClr val="FFFF00"/>
                </a:solidFill>
                <a:latin typeface="Times New Roman" pitchFamily="18" charset="0"/>
                <a:cs typeface="Times New Roman" pitchFamily="18" charset="0"/>
              </a:rPr>
              <a:t> </a:t>
            </a:r>
            <a:r>
              <a:rPr lang="en-US" sz="2000" b="1" i="1" dirty="0" err="1" smtClean="0">
                <a:solidFill>
                  <a:srgbClr val="FFFF00"/>
                </a:solidFill>
                <a:latin typeface="Times New Roman" pitchFamily="18" charset="0"/>
                <a:cs typeface="Times New Roman" pitchFamily="18" charset="0"/>
              </a:rPr>
              <a:t>trong</a:t>
            </a:r>
            <a:r>
              <a:rPr lang="en-US" sz="2000" b="1" i="1" dirty="0" smtClean="0">
                <a:solidFill>
                  <a:srgbClr val="FFFF00"/>
                </a:solidFill>
                <a:latin typeface="Times New Roman" pitchFamily="18" charset="0"/>
                <a:cs typeface="Times New Roman" pitchFamily="18" charset="0"/>
              </a:rPr>
              <a:t> SGK </a:t>
            </a:r>
            <a:endParaRPr lang="en-US" sz="20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43761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788</Words>
  <Application>Microsoft Office PowerPoint</Application>
  <PresentationFormat>On-screen Show (16:9)</PresentationFormat>
  <Paragraphs>69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LUYỆN TẬP TẠO LẬP VĂN BẢN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NGỮ VĂN 7 LUYỆN TẬP TẠO LẬP VĂN BẢN</dc:title>
  <dc:creator>ThienIT</dc:creator>
  <cp:lastModifiedBy>huy_ctn</cp:lastModifiedBy>
  <cp:revision>12</cp:revision>
  <dcterms:created xsi:type="dcterms:W3CDTF">2020-08-17T02:16:32Z</dcterms:created>
  <dcterms:modified xsi:type="dcterms:W3CDTF">2021-09-12T04:16:30Z</dcterms:modified>
</cp:coreProperties>
</file>